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3" r:id="rId1"/>
  </p:sldMasterIdLst>
  <p:notesMasterIdLst>
    <p:notesMasterId r:id="rId53"/>
  </p:notesMasterIdLst>
  <p:sldIdLst>
    <p:sldId id="256" r:id="rId2"/>
    <p:sldId id="257" r:id="rId3"/>
    <p:sldId id="258" r:id="rId4"/>
    <p:sldId id="259" r:id="rId5"/>
    <p:sldId id="261" r:id="rId6"/>
    <p:sldId id="263" r:id="rId7"/>
    <p:sldId id="265" r:id="rId8"/>
    <p:sldId id="266"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9" r:id="rId22"/>
    <p:sldId id="280" r:id="rId23"/>
    <p:sldId id="281" r:id="rId24"/>
    <p:sldId id="283" r:id="rId25"/>
    <p:sldId id="285" r:id="rId26"/>
    <p:sldId id="288" r:id="rId27"/>
    <p:sldId id="286" r:id="rId28"/>
    <p:sldId id="291" r:id="rId29"/>
    <p:sldId id="293" r:id="rId30"/>
    <p:sldId id="294" r:id="rId31"/>
    <p:sldId id="296" r:id="rId32"/>
    <p:sldId id="297" r:id="rId33"/>
    <p:sldId id="298" r:id="rId34"/>
    <p:sldId id="299" r:id="rId35"/>
    <p:sldId id="300" r:id="rId36"/>
    <p:sldId id="301" r:id="rId37"/>
    <p:sldId id="302" r:id="rId38"/>
    <p:sldId id="303" r:id="rId39"/>
    <p:sldId id="304" r:id="rId40"/>
    <p:sldId id="295" r:id="rId41"/>
    <p:sldId id="305" r:id="rId42"/>
    <p:sldId id="306" r:id="rId43"/>
    <p:sldId id="307" r:id="rId44"/>
    <p:sldId id="308" r:id="rId45"/>
    <p:sldId id="310" r:id="rId46"/>
    <p:sldId id="311" r:id="rId47"/>
    <p:sldId id="313" r:id="rId48"/>
    <p:sldId id="314" r:id="rId49"/>
    <p:sldId id="315" r:id="rId50"/>
    <p:sldId id="316" r:id="rId51"/>
    <p:sldId id="31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37"/>
    <p:restoredTop sz="95833"/>
  </p:normalViewPr>
  <p:slideViewPr>
    <p:cSldViewPr snapToGrid="0" snapToObjects="1">
      <p:cViewPr>
        <p:scale>
          <a:sx n="50" d="100"/>
          <a:sy n="50" d="100"/>
        </p:scale>
        <p:origin x="3016" y="1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05C266-64C1-3042-BD1B-D4E6A7769A8F}" type="datetimeFigureOut">
              <a:rPr lang="en-US" smtClean="0"/>
              <a:t>11/25/18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C4743D-AD78-C545-BB89-83FDBB55A83D}" type="slidenum">
              <a:rPr lang="en-US" smtClean="0"/>
              <a:t>‹#›</a:t>
            </a:fld>
            <a:endParaRPr lang="en-US"/>
          </a:p>
        </p:txBody>
      </p:sp>
    </p:spTree>
    <p:extLst>
      <p:ext uri="{BB962C8B-B14F-4D97-AF65-F5344CB8AC3E}">
        <p14:creationId xmlns:p14="http://schemas.microsoft.com/office/powerpoint/2010/main" val="113447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t>
            </a: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41821AD-25EE-A94D-B028-5FB98A67A57D}" type="slidenum">
              <a:rPr lang="en-US" altLang="en-US">
                <a:latin typeface="Tahoma" charset="0"/>
              </a:rPr>
              <a:pPr eaLnBrk="1" hangingPunct="1"/>
              <a:t>5</a:t>
            </a:fld>
            <a:endParaRPr lang="en-US" altLang="en-US">
              <a:latin typeface="Tahoma" charset="0"/>
            </a:endParaRPr>
          </a:p>
        </p:txBody>
      </p:sp>
    </p:spTree>
    <p:extLst>
      <p:ext uri="{BB962C8B-B14F-4D97-AF65-F5344CB8AC3E}">
        <p14:creationId xmlns:p14="http://schemas.microsoft.com/office/powerpoint/2010/main" val="752361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88A9BD0-E55A-604B-8CE4-D1F537ACDA56}" type="slidenum">
              <a:rPr lang="en-US" altLang="en-US"/>
              <a:pPr eaLnBrk="1" hangingPunct="1"/>
              <a:t>6</a:t>
            </a:fld>
            <a:endParaRPr lang="en-US" alt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n-US"/>
          </a:p>
        </p:txBody>
      </p:sp>
    </p:spTree>
    <p:extLst>
      <p:ext uri="{BB962C8B-B14F-4D97-AF65-F5344CB8AC3E}">
        <p14:creationId xmlns:p14="http://schemas.microsoft.com/office/powerpoint/2010/main" val="654105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14A0A5A-FFEF-D341-AB99-C6533378B0FE}" type="slidenum">
              <a:rPr lang="en-US" altLang="en-US">
                <a:latin typeface="Tahoma" charset="0"/>
              </a:rPr>
              <a:pPr eaLnBrk="1" hangingPunct="1"/>
              <a:t>24</a:t>
            </a:fld>
            <a:endParaRPr lang="en-US" altLang="en-US">
              <a:latin typeface="Tahoma" charset="0"/>
            </a:endParaRPr>
          </a:p>
        </p:txBody>
      </p:sp>
    </p:spTree>
    <p:extLst>
      <p:ext uri="{BB962C8B-B14F-4D97-AF65-F5344CB8AC3E}">
        <p14:creationId xmlns:p14="http://schemas.microsoft.com/office/powerpoint/2010/main" val="909953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82286E9-1E8E-5F43-B80E-AAB98410BCC0}" type="slidenum">
              <a:rPr lang="en-US" altLang="en-US">
                <a:latin typeface="Tahoma" charset="0"/>
              </a:rPr>
              <a:pPr eaLnBrk="1" hangingPunct="1"/>
              <a:t>25</a:t>
            </a:fld>
            <a:endParaRPr lang="en-US" altLang="en-US">
              <a:latin typeface="Tahoma" charset="0"/>
            </a:endParaRPr>
          </a:p>
        </p:txBody>
      </p:sp>
    </p:spTree>
    <p:extLst>
      <p:ext uri="{BB962C8B-B14F-4D97-AF65-F5344CB8AC3E}">
        <p14:creationId xmlns:p14="http://schemas.microsoft.com/office/powerpoint/2010/main" val="515049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83101AD7-2810-5340-A729-084E0239F568}" type="slidenum">
              <a:rPr lang="en-US" altLang="en-US">
                <a:latin typeface="Tahoma" charset="0"/>
              </a:rPr>
              <a:pPr eaLnBrk="1" hangingPunct="1"/>
              <a:t>28</a:t>
            </a:fld>
            <a:endParaRPr lang="en-US" altLang="en-US">
              <a:latin typeface="Tahoma" charset="0"/>
            </a:endParaRPr>
          </a:p>
        </p:txBody>
      </p:sp>
    </p:spTree>
    <p:extLst>
      <p:ext uri="{BB962C8B-B14F-4D97-AF65-F5344CB8AC3E}">
        <p14:creationId xmlns:p14="http://schemas.microsoft.com/office/powerpoint/2010/main" val="1484712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56EDCB8-3B89-C049-A9F0-D432DC520DF4}" type="slidenum">
              <a:rPr lang="en-US" altLang="en-US">
                <a:latin typeface="Tahoma" charset="0"/>
              </a:rPr>
              <a:pPr eaLnBrk="1" hangingPunct="1"/>
              <a:t>45</a:t>
            </a:fld>
            <a:endParaRPr lang="en-US" altLang="en-US">
              <a:latin typeface="Tahoma" charset="0"/>
            </a:endParaRPr>
          </a:p>
        </p:txBody>
      </p:sp>
    </p:spTree>
    <p:extLst>
      <p:ext uri="{BB962C8B-B14F-4D97-AF65-F5344CB8AC3E}">
        <p14:creationId xmlns:p14="http://schemas.microsoft.com/office/powerpoint/2010/main" val="1120371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BDC4E19-439E-EB45-88D5-F9A8A4A12FF6}" type="slidenum">
              <a:rPr lang="en-US" altLang="en-US">
                <a:latin typeface="Tahoma" charset="0"/>
              </a:rPr>
              <a:pPr eaLnBrk="1" hangingPunct="1"/>
              <a:t>47</a:t>
            </a:fld>
            <a:endParaRPr lang="en-US" altLang="en-US">
              <a:latin typeface="Tahoma" charset="0"/>
            </a:endParaRPr>
          </a:p>
        </p:txBody>
      </p:sp>
    </p:spTree>
    <p:extLst>
      <p:ext uri="{BB962C8B-B14F-4D97-AF65-F5344CB8AC3E}">
        <p14:creationId xmlns:p14="http://schemas.microsoft.com/office/powerpoint/2010/main" val="449416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7BEF60D-5B95-4C4C-AC28-2E803CDA1F13}" type="slidenum">
              <a:rPr lang="en-US" altLang="en-US">
                <a:latin typeface="Tahoma" charset="0"/>
              </a:rPr>
              <a:pPr eaLnBrk="1" hangingPunct="1"/>
              <a:t>48</a:t>
            </a:fld>
            <a:endParaRPr lang="en-US" altLang="en-US">
              <a:latin typeface="Tahoma" charset="0"/>
            </a:endParaRPr>
          </a:p>
        </p:txBody>
      </p:sp>
    </p:spTree>
    <p:extLst>
      <p:ext uri="{BB962C8B-B14F-4D97-AF65-F5344CB8AC3E}">
        <p14:creationId xmlns:p14="http://schemas.microsoft.com/office/powerpoint/2010/main" val="1191904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1D2CF5C-A6B0-8643-837D-CAEAE522948D}" type="slidenum">
              <a:rPr lang="en-US" altLang="en-US">
                <a:latin typeface="Tahoma" charset="0"/>
              </a:rPr>
              <a:pPr eaLnBrk="1" hangingPunct="1"/>
              <a:t>49</a:t>
            </a:fld>
            <a:endParaRPr lang="en-US" altLang="en-US">
              <a:latin typeface="Tahoma" charset="0"/>
            </a:endParaRPr>
          </a:p>
        </p:txBody>
      </p:sp>
    </p:spTree>
    <p:extLst>
      <p:ext uri="{BB962C8B-B14F-4D97-AF65-F5344CB8AC3E}">
        <p14:creationId xmlns:p14="http://schemas.microsoft.com/office/powerpoint/2010/main" val="727040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38FFC9-7F3A-BE42-B8B0-74C622DD023E}" type="datetimeFigureOut">
              <a:rPr lang="en-US" smtClean="0"/>
              <a:t>11/25/18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E8350-3636-A54D-8CEE-50699354B4F8}" type="slidenum">
              <a:rPr lang="en-US" smtClean="0"/>
              <a:t>‹#›</a:t>
            </a:fld>
            <a:endParaRPr lang="en-US"/>
          </a:p>
        </p:txBody>
      </p:sp>
    </p:spTree>
    <p:extLst>
      <p:ext uri="{BB962C8B-B14F-4D97-AF65-F5344CB8AC3E}">
        <p14:creationId xmlns:p14="http://schemas.microsoft.com/office/powerpoint/2010/main" val="117851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8FFC9-7F3A-BE42-B8B0-74C622DD023E}" type="datetimeFigureOut">
              <a:rPr lang="en-US" smtClean="0"/>
              <a:t>11/25/18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E8350-3636-A54D-8CEE-50699354B4F8}" type="slidenum">
              <a:rPr lang="en-US" smtClean="0"/>
              <a:t>‹#›</a:t>
            </a:fld>
            <a:endParaRPr lang="en-US"/>
          </a:p>
        </p:txBody>
      </p:sp>
    </p:spTree>
    <p:extLst>
      <p:ext uri="{BB962C8B-B14F-4D97-AF65-F5344CB8AC3E}">
        <p14:creationId xmlns:p14="http://schemas.microsoft.com/office/powerpoint/2010/main" val="186046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8FFC9-7F3A-BE42-B8B0-74C622DD023E}" type="datetimeFigureOut">
              <a:rPr lang="en-US" smtClean="0"/>
              <a:t>11/25/18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E8350-3636-A54D-8CEE-50699354B4F8}" type="slidenum">
              <a:rPr lang="en-US" smtClean="0"/>
              <a:t>‹#›</a:t>
            </a:fld>
            <a:endParaRPr lang="en-US"/>
          </a:p>
        </p:txBody>
      </p:sp>
    </p:spTree>
    <p:extLst>
      <p:ext uri="{BB962C8B-B14F-4D97-AF65-F5344CB8AC3E}">
        <p14:creationId xmlns:p14="http://schemas.microsoft.com/office/powerpoint/2010/main" val="1458850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38FFC9-7F3A-BE42-B8B0-74C622DD023E}" type="datetimeFigureOut">
              <a:rPr lang="en-US" smtClean="0"/>
              <a:t>11/25/18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E8350-3636-A54D-8CEE-50699354B4F8}" type="slidenum">
              <a:rPr lang="en-US" smtClean="0"/>
              <a:t>‹#›</a:t>
            </a:fld>
            <a:endParaRPr lang="en-US"/>
          </a:p>
        </p:txBody>
      </p:sp>
    </p:spTree>
    <p:extLst>
      <p:ext uri="{BB962C8B-B14F-4D97-AF65-F5344CB8AC3E}">
        <p14:creationId xmlns:p14="http://schemas.microsoft.com/office/powerpoint/2010/main" val="745128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38FFC9-7F3A-BE42-B8B0-74C622DD023E}" type="datetimeFigureOut">
              <a:rPr lang="en-US" smtClean="0"/>
              <a:t>11/25/18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5E8350-3636-A54D-8CEE-50699354B4F8}" type="slidenum">
              <a:rPr lang="en-US" smtClean="0"/>
              <a:t>‹#›</a:t>
            </a:fld>
            <a:endParaRPr lang="en-US"/>
          </a:p>
        </p:txBody>
      </p:sp>
    </p:spTree>
    <p:extLst>
      <p:ext uri="{BB962C8B-B14F-4D97-AF65-F5344CB8AC3E}">
        <p14:creationId xmlns:p14="http://schemas.microsoft.com/office/powerpoint/2010/main" val="1399873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38FFC9-7F3A-BE42-B8B0-74C622DD023E}" type="datetimeFigureOut">
              <a:rPr lang="en-US" smtClean="0"/>
              <a:t>11/25/18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5E8350-3636-A54D-8CEE-50699354B4F8}" type="slidenum">
              <a:rPr lang="en-US" smtClean="0"/>
              <a:t>‹#›</a:t>
            </a:fld>
            <a:endParaRPr lang="en-US"/>
          </a:p>
        </p:txBody>
      </p:sp>
    </p:spTree>
    <p:extLst>
      <p:ext uri="{BB962C8B-B14F-4D97-AF65-F5344CB8AC3E}">
        <p14:creationId xmlns:p14="http://schemas.microsoft.com/office/powerpoint/2010/main" val="1985670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38FFC9-7F3A-BE42-B8B0-74C622DD023E}" type="datetimeFigureOut">
              <a:rPr lang="en-US" smtClean="0"/>
              <a:t>11/25/18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5E8350-3636-A54D-8CEE-50699354B4F8}" type="slidenum">
              <a:rPr lang="en-US" smtClean="0"/>
              <a:t>‹#›</a:t>
            </a:fld>
            <a:endParaRPr lang="en-US"/>
          </a:p>
        </p:txBody>
      </p:sp>
    </p:spTree>
    <p:extLst>
      <p:ext uri="{BB962C8B-B14F-4D97-AF65-F5344CB8AC3E}">
        <p14:creationId xmlns:p14="http://schemas.microsoft.com/office/powerpoint/2010/main" val="1272891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38FFC9-7F3A-BE42-B8B0-74C622DD023E}" type="datetimeFigureOut">
              <a:rPr lang="en-US" smtClean="0"/>
              <a:t>11/25/18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5E8350-3636-A54D-8CEE-50699354B4F8}" type="slidenum">
              <a:rPr lang="en-US" smtClean="0"/>
              <a:t>‹#›</a:t>
            </a:fld>
            <a:endParaRPr lang="en-US"/>
          </a:p>
        </p:txBody>
      </p:sp>
    </p:spTree>
    <p:extLst>
      <p:ext uri="{BB962C8B-B14F-4D97-AF65-F5344CB8AC3E}">
        <p14:creationId xmlns:p14="http://schemas.microsoft.com/office/powerpoint/2010/main" val="254777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38FFC9-7F3A-BE42-B8B0-74C622DD023E}" type="datetimeFigureOut">
              <a:rPr lang="en-US" smtClean="0"/>
              <a:t>11/25/18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5E8350-3636-A54D-8CEE-50699354B4F8}" type="slidenum">
              <a:rPr lang="en-US" smtClean="0"/>
              <a:t>‹#›</a:t>
            </a:fld>
            <a:endParaRPr lang="en-US"/>
          </a:p>
        </p:txBody>
      </p:sp>
    </p:spTree>
    <p:extLst>
      <p:ext uri="{BB962C8B-B14F-4D97-AF65-F5344CB8AC3E}">
        <p14:creationId xmlns:p14="http://schemas.microsoft.com/office/powerpoint/2010/main" val="2113021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38FFC9-7F3A-BE42-B8B0-74C622DD023E}" type="datetimeFigureOut">
              <a:rPr lang="en-US" smtClean="0"/>
              <a:t>11/25/18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5E8350-3636-A54D-8CEE-50699354B4F8}" type="slidenum">
              <a:rPr lang="en-US" smtClean="0"/>
              <a:t>‹#›</a:t>
            </a:fld>
            <a:endParaRPr lang="en-US"/>
          </a:p>
        </p:txBody>
      </p:sp>
    </p:spTree>
    <p:extLst>
      <p:ext uri="{BB962C8B-B14F-4D97-AF65-F5344CB8AC3E}">
        <p14:creationId xmlns:p14="http://schemas.microsoft.com/office/powerpoint/2010/main" val="614691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38FFC9-7F3A-BE42-B8B0-74C622DD023E}" type="datetimeFigureOut">
              <a:rPr lang="en-US" smtClean="0"/>
              <a:t>11/25/18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5E8350-3636-A54D-8CEE-50699354B4F8}" type="slidenum">
              <a:rPr lang="en-US" smtClean="0"/>
              <a:t>‹#›</a:t>
            </a:fld>
            <a:endParaRPr lang="en-US"/>
          </a:p>
        </p:txBody>
      </p:sp>
    </p:spTree>
    <p:extLst>
      <p:ext uri="{BB962C8B-B14F-4D97-AF65-F5344CB8AC3E}">
        <p14:creationId xmlns:p14="http://schemas.microsoft.com/office/powerpoint/2010/main" val="17290094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38FFC9-7F3A-BE42-B8B0-74C622DD023E}" type="datetimeFigureOut">
              <a:rPr lang="en-US" smtClean="0"/>
              <a:t>11/25/18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5E8350-3636-A54D-8CEE-50699354B4F8}" type="slidenum">
              <a:rPr lang="en-US" smtClean="0"/>
              <a:t>‹#›</a:t>
            </a:fld>
            <a:endParaRPr lang="en-US"/>
          </a:p>
        </p:txBody>
      </p:sp>
    </p:spTree>
    <p:extLst>
      <p:ext uri="{BB962C8B-B14F-4D97-AF65-F5344CB8AC3E}">
        <p14:creationId xmlns:p14="http://schemas.microsoft.com/office/powerpoint/2010/main" val="1323609267"/>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tryqa.com/" TargetMode="External"/><Relationship Id="rId3" Type="http://schemas.openxmlformats.org/officeDocument/2006/relationships/hyperlink" Target="https://www.tutorialspoint.com/system_analysis_and_design/"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0578" y="1300785"/>
            <a:ext cx="10848622" cy="2509213"/>
          </a:xfrm>
        </p:spPr>
        <p:txBody>
          <a:bodyPr>
            <a:noAutofit/>
          </a:bodyPr>
          <a:lstStyle/>
          <a:p>
            <a:r>
              <a:rPr lang="en-US" sz="5400" dirty="0" smtClean="0"/>
              <a:t>Overview of System analysis </a:t>
            </a:r>
            <a:br>
              <a:rPr lang="en-US" sz="5400" dirty="0" smtClean="0"/>
            </a:br>
            <a:r>
              <a:rPr lang="en-US" sz="5400" dirty="0" smtClean="0"/>
              <a:t>&amp;</a:t>
            </a:r>
            <a:br>
              <a:rPr lang="en-US" sz="5400" dirty="0" smtClean="0"/>
            </a:br>
            <a:r>
              <a:rPr lang="en-US" sz="5400" dirty="0" smtClean="0"/>
              <a:t>Design</a:t>
            </a:r>
            <a:r>
              <a:rPr lang="en-US" sz="4000" dirty="0" smtClean="0"/>
              <a:t/>
            </a:r>
            <a:br>
              <a:rPr lang="en-US" sz="4000" dirty="0" smtClean="0"/>
            </a:br>
            <a:r>
              <a:rPr lang="en-US" sz="4000" dirty="0" smtClean="0"/>
              <a:t>(BIT270CO)</a:t>
            </a:r>
            <a:endParaRPr lang="en-US" sz="5400" dirty="0"/>
          </a:p>
        </p:txBody>
      </p:sp>
      <p:sp>
        <p:nvSpPr>
          <p:cNvPr id="3" name="Subtitle 2"/>
          <p:cNvSpPr>
            <a:spLocks noGrp="1"/>
          </p:cNvSpPr>
          <p:nvPr>
            <p:ph type="subTitle" idx="1"/>
          </p:nvPr>
        </p:nvSpPr>
        <p:spPr>
          <a:xfrm>
            <a:off x="1580444" y="4527727"/>
            <a:ext cx="9144000" cy="1655762"/>
          </a:xfrm>
        </p:spPr>
        <p:txBody>
          <a:bodyPr/>
          <a:lstStyle/>
          <a:p>
            <a:pPr algn="l"/>
            <a:r>
              <a:rPr lang="en-US" dirty="0" smtClean="0"/>
              <a:t>-By </a:t>
            </a:r>
            <a:r>
              <a:rPr lang="en-US" dirty="0" err="1" smtClean="0"/>
              <a:t>Sheetal</a:t>
            </a:r>
            <a:r>
              <a:rPr lang="en-US" dirty="0"/>
              <a:t/>
            </a:r>
            <a:br>
              <a:rPr lang="en-US" dirty="0"/>
            </a:br>
            <a:r>
              <a:rPr lang="en-US" dirty="0" smtClean="0"/>
              <a:t>(</a:t>
            </a:r>
            <a:r>
              <a:rPr lang="en-US" dirty="0" err="1" smtClean="0"/>
              <a:t>www.sheetal.com.np</a:t>
            </a:r>
            <a:r>
              <a:rPr lang="en-US" dirty="0" smtClean="0"/>
              <a:t>)</a:t>
            </a:r>
          </a:p>
          <a:p>
            <a:pPr algn="l"/>
            <a:endParaRPr lang="en-US" dirty="0"/>
          </a:p>
        </p:txBody>
      </p:sp>
    </p:spTree>
    <p:extLst>
      <p:ext uri="{BB962C8B-B14F-4D97-AF65-F5344CB8AC3E}">
        <p14:creationId xmlns:p14="http://schemas.microsoft.com/office/powerpoint/2010/main" val="15193057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Support System</a:t>
            </a:r>
            <a:endParaRPr lang="en-US" dirty="0"/>
          </a:p>
        </p:txBody>
      </p:sp>
      <p:sp>
        <p:nvSpPr>
          <p:cNvPr id="3" name="Content Placeholder 2"/>
          <p:cNvSpPr>
            <a:spLocks noGrp="1"/>
          </p:cNvSpPr>
          <p:nvPr>
            <p:ph idx="1"/>
          </p:nvPr>
        </p:nvSpPr>
        <p:spPr/>
        <p:txBody>
          <a:bodyPr>
            <a:normAutofit lnSpcReduction="10000"/>
          </a:bodyPr>
          <a:lstStyle/>
          <a:p>
            <a:r>
              <a:rPr lang="en-US" dirty="0" smtClean="0"/>
              <a:t>Decision Support Systems aka DSS are designed to help organizational decision makers to make decisions.</a:t>
            </a:r>
          </a:p>
          <a:p>
            <a:endParaRPr lang="en-US" dirty="0"/>
          </a:p>
          <a:p>
            <a:r>
              <a:rPr lang="en-US" dirty="0" smtClean="0"/>
              <a:t>Instead of providing summaries of data, as with an MIS, a DSS provides an interactive environment in which decision makers can quickly manipulate data and models of business operation</a:t>
            </a:r>
          </a:p>
          <a:p>
            <a:endParaRPr lang="en-US" dirty="0"/>
          </a:p>
          <a:p>
            <a:r>
              <a:rPr lang="en-US" dirty="0" smtClean="0"/>
              <a:t>A DSS is composed of a database (extracted from a TPS or MIS), mathematical or graphical models of business process, and a user interface that provides a way for the decision makers</a:t>
            </a:r>
            <a:endParaRPr lang="en-US" dirty="0"/>
          </a:p>
        </p:txBody>
      </p:sp>
    </p:spTree>
    <p:extLst>
      <p:ext uri="{BB962C8B-B14F-4D97-AF65-F5344CB8AC3E}">
        <p14:creationId xmlns:p14="http://schemas.microsoft.com/office/powerpoint/2010/main" val="2093228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Expert System</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t>
            </a:r>
            <a:r>
              <a:rPr lang="en-US" b="1" dirty="0" smtClean="0"/>
              <a:t>Expert system </a:t>
            </a:r>
            <a:r>
              <a:rPr lang="en-US" dirty="0" smtClean="0"/>
              <a:t>attempts to manipulate knowledge rather than information</a:t>
            </a:r>
          </a:p>
          <a:p>
            <a:endParaRPr lang="en-US" dirty="0" smtClean="0"/>
          </a:p>
          <a:p>
            <a:r>
              <a:rPr lang="en-US" dirty="0" smtClean="0"/>
              <a:t>An</a:t>
            </a:r>
            <a:r>
              <a:rPr lang="en-US" dirty="0"/>
              <a:t> </a:t>
            </a:r>
            <a:r>
              <a:rPr lang="en-US" b="1" dirty="0"/>
              <a:t>expert system</a:t>
            </a:r>
            <a:r>
              <a:rPr lang="en-US" dirty="0"/>
              <a:t> is a computer system that emulates the decision-making ability of a human expert</a:t>
            </a:r>
            <a:r>
              <a:rPr lang="en-US" dirty="0" smtClean="0"/>
              <a:t>.</a:t>
            </a:r>
          </a:p>
          <a:p>
            <a:endParaRPr lang="en-US" dirty="0"/>
          </a:p>
          <a:p>
            <a:r>
              <a:rPr lang="en-US" dirty="0" smtClean="0"/>
              <a:t>Expert systems are designed to solve complex problems by reasoning through bodies of knowledge, represented mainly as if–then rules</a:t>
            </a:r>
          </a:p>
          <a:p>
            <a:endParaRPr lang="en-US" dirty="0"/>
          </a:p>
          <a:p>
            <a:r>
              <a:rPr lang="en-US" dirty="0" smtClean="0"/>
              <a:t>Expert systems were among the first truly successful forms of artificial intelligence (AI) software.</a:t>
            </a:r>
            <a:endParaRPr lang="en-US" dirty="0"/>
          </a:p>
        </p:txBody>
      </p:sp>
    </p:spTree>
    <p:extLst>
      <p:ext uri="{BB962C8B-B14F-4D97-AF65-F5344CB8AC3E}">
        <p14:creationId xmlns:p14="http://schemas.microsoft.com/office/powerpoint/2010/main" val="973034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Different Systems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35730"/>
            <a:ext cx="10515600" cy="4131128"/>
          </a:xfrm>
          <a:prstGeom prst="rect">
            <a:avLst/>
          </a:prstGeom>
        </p:spPr>
      </p:pic>
    </p:spTree>
    <p:extLst>
      <p:ext uri="{BB962C8B-B14F-4D97-AF65-F5344CB8AC3E}">
        <p14:creationId xmlns:p14="http://schemas.microsoft.com/office/powerpoint/2010/main" val="13930653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Separating Data and Process that handles data </a:t>
            </a:r>
            <a:endParaRPr lang="en-US" dirty="0"/>
          </a:p>
        </p:txBody>
      </p:sp>
      <p:sp>
        <p:nvSpPr>
          <p:cNvPr id="3" name="Content Placeholder 2"/>
          <p:cNvSpPr>
            <a:spLocks noGrp="1"/>
          </p:cNvSpPr>
          <p:nvPr>
            <p:ph idx="1"/>
          </p:nvPr>
        </p:nvSpPr>
        <p:spPr/>
        <p:txBody>
          <a:bodyPr/>
          <a:lstStyle/>
          <a:p>
            <a:r>
              <a:rPr lang="en-US" dirty="0" smtClean="0"/>
              <a:t>Every IS consists of three components</a:t>
            </a:r>
          </a:p>
          <a:p>
            <a:pPr lvl="1"/>
            <a:r>
              <a:rPr lang="en-US" dirty="0" smtClean="0"/>
              <a:t>Data</a:t>
            </a:r>
          </a:p>
          <a:p>
            <a:pPr lvl="1"/>
            <a:r>
              <a:rPr lang="en-US" dirty="0" smtClean="0"/>
              <a:t>Data flow</a:t>
            </a:r>
          </a:p>
          <a:p>
            <a:pPr lvl="1"/>
            <a:r>
              <a:rPr lang="en-US" dirty="0" smtClean="0"/>
              <a:t>Processing logic</a:t>
            </a:r>
          </a:p>
          <a:p>
            <a:r>
              <a:rPr lang="en-US" dirty="0" smtClean="0"/>
              <a:t>Data are raw fact that describe people, objects and event in an organization</a:t>
            </a:r>
          </a:p>
          <a:p>
            <a:r>
              <a:rPr lang="en-US" dirty="0" smtClean="0"/>
              <a:t>Data flows are groups of data that move and flow through a </a:t>
            </a:r>
            <a:r>
              <a:rPr lang="en-US" dirty="0" err="1" smtClean="0"/>
              <a:t>systwwm</a:t>
            </a:r>
            <a:r>
              <a:rPr lang="en-US" dirty="0" smtClean="0"/>
              <a:t> and includes a description of the source and destination</a:t>
            </a:r>
          </a:p>
          <a:p>
            <a:r>
              <a:rPr lang="en-US" dirty="0" smtClean="0"/>
              <a:t>Processing logic describes the steps in transformation of the data</a:t>
            </a:r>
          </a:p>
          <a:p>
            <a:endParaRPr lang="en-US" dirty="0"/>
          </a:p>
        </p:txBody>
      </p:sp>
    </p:spTree>
    <p:extLst>
      <p:ext uri="{BB962C8B-B14F-4D97-AF65-F5344CB8AC3E}">
        <p14:creationId xmlns:p14="http://schemas.microsoft.com/office/powerpoint/2010/main" val="880076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vs Data flow vs Processing logic</a:t>
            </a:r>
            <a:endParaRPr lang="en-US" dirty="0"/>
          </a:p>
        </p:txBody>
      </p:sp>
      <p:pic>
        <p:nvPicPr>
          <p:cNvPr id="4" name="Content Placeholder 3"/>
          <p:cNvPicPr>
            <a:picLocks noGrp="1" noChangeAspect="1"/>
          </p:cNvPicPr>
          <p:nvPr>
            <p:ph idx="1"/>
          </p:nvPr>
        </p:nvPicPr>
        <p:blipFill>
          <a:blip r:embed="rId2"/>
          <a:stretch>
            <a:fillRect/>
          </a:stretch>
        </p:blipFill>
        <p:spPr>
          <a:xfrm>
            <a:off x="1926672" y="1408252"/>
            <a:ext cx="7144118" cy="4938760"/>
          </a:xfrm>
          <a:prstGeom prst="rect">
            <a:avLst/>
          </a:prstGeom>
        </p:spPr>
      </p:pic>
    </p:spTree>
    <p:extLst>
      <p:ext uri="{BB962C8B-B14F-4D97-AF65-F5344CB8AC3E}">
        <p14:creationId xmlns:p14="http://schemas.microsoft.com/office/powerpoint/2010/main" val="19035195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Stakeholders of information </a:t>
            </a:r>
            <a:r>
              <a:rPr lang="en-US" dirty="0" smtClean="0"/>
              <a:t>systems</a:t>
            </a:r>
            <a:endParaRPr lang="en-US" dirty="0"/>
          </a:p>
        </p:txBody>
      </p:sp>
      <p:sp>
        <p:nvSpPr>
          <p:cNvPr id="3" name="Content Placeholder 2"/>
          <p:cNvSpPr>
            <a:spLocks noGrp="1"/>
          </p:cNvSpPr>
          <p:nvPr>
            <p:ph idx="1"/>
          </p:nvPr>
        </p:nvSpPr>
        <p:spPr/>
        <p:txBody>
          <a:bodyPr/>
          <a:lstStyle/>
          <a:p>
            <a:r>
              <a:rPr lang="en-US" dirty="0" smtClean="0"/>
              <a:t>A person who has an interest in an existing or new IS</a:t>
            </a:r>
          </a:p>
          <a:p>
            <a:r>
              <a:rPr lang="en-US" dirty="0" smtClean="0"/>
              <a:t>Major Stakeholder are</a:t>
            </a:r>
          </a:p>
          <a:p>
            <a:pPr lvl="1"/>
            <a:r>
              <a:rPr lang="en-US" dirty="0" smtClean="0"/>
              <a:t>IS Manager</a:t>
            </a:r>
          </a:p>
          <a:p>
            <a:pPr lvl="1"/>
            <a:r>
              <a:rPr lang="en-US" dirty="0" smtClean="0"/>
              <a:t>System Analysts</a:t>
            </a:r>
          </a:p>
          <a:p>
            <a:pPr lvl="1"/>
            <a:r>
              <a:rPr lang="en-US" dirty="0" smtClean="0"/>
              <a:t>Programmer</a:t>
            </a:r>
          </a:p>
          <a:p>
            <a:pPr lvl="1"/>
            <a:r>
              <a:rPr lang="en-US" dirty="0" smtClean="0"/>
              <a:t>Business Managers</a:t>
            </a:r>
          </a:p>
          <a:p>
            <a:pPr lvl="1"/>
            <a:r>
              <a:rPr lang="en-US" dirty="0" smtClean="0"/>
              <a:t>Other IS Manager and Technicians</a:t>
            </a:r>
          </a:p>
          <a:p>
            <a:pPr lvl="1"/>
            <a:endParaRPr lang="en-US" dirty="0"/>
          </a:p>
        </p:txBody>
      </p:sp>
    </p:spTree>
    <p:extLst>
      <p:ext uri="{BB962C8B-B14F-4D97-AF65-F5344CB8AC3E}">
        <p14:creationId xmlns:p14="http://schemas.microsoft.com/office/powerpoint/2010/main" val="955855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manager</a:t>
            </a:r>
            <a:endParaRPr lang="en-US" dirty="0"/>
          </a:p>
        </p:txBody>
      </p:sp>
      <p:sp>
        <p:nvSpPr>
          <p:cNvPr id="3" name="Content Placeholder 2"/>
          <p:cNvSpPr>
            <a:spLocks noGrp="1"/>
          </p:cNvSpPr>
          <p:nvPr>
            <p:ph idx="1"/>
          </p:nvPr>
        </p:nvSpPr>
        <p:spPr/>
        <p:txBody>
          <a:bodyPr/>
          <a:lstStyle/>
          <a:p>
            <a:r>
              <a:rPr lang="en-US" dirty="0" smtClean="0"/>
              <a:t>IS manager are involved in allocating resources rather than actual development process</a:t>
            </a:r>
          </a:p>
          <a:p>
            <a:endParaRPr lang="en-US" dirty="0" smtClean="0"/>
          </a:p>
          <a:p>
            <a:r>
              <a:rPr lang="en-US" dirty="0" smtClean="0"/>
              <a:t>Oversees approved system development process</a:t>
            </a:r>
          </a:p>
          <a:p>
            <a:endParaRPr lang="en-US" dirty="0" smtClean="0"/>
          </a:p>
          <a:p>
            <a:r>
              <a:rPr lang="en-US" dirty="0" smtClean="0"/>
              <a:t>Should attend review meeting and maintain status report</a:t>
            </a:r>
          </a:p>
          <a:p>
            <a:endParaRPr lang="en-US" dirty="0" smtClean="0"/>
          </a:p>
          <a:p>
            <a:r>
              <a:rPr lang="en-US" dirty="0" smtClean="0"/>
              <a:t>May prescribe methodologies, technique and tools</a:t>
            </a:r>
          </a:p>
          <a:p>
            <a:endParaRPr lang="en-US" dirty="0"/>
          </a:p>
        </p:txBody>
      </p:sp>
    </p:spTree>
    <p:extLst>
      <p:ext uri="{BB962C8B-B14F-4D97-AF65-F5344CB8AC3E}">
        <p14:creationId xmlns:p14="http://schemas.microsoft.com/office/powerpoint/2010/main" val="2082011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Analysts</a:t>
            </a:r>
            <a:endParaRPr lang="en-US" dirty="0"/>
          </a:p>
        </p:txBody>
      </p:sp>
      <p:sp>
        <p:nvSpPr>
          <p:cNvPr id="3" name="Content Placeholder 2"/>
          <p:cNvSpPr>
            <a:spLocks noGrp="1"/>
          </p:cNvSpPr>
          <p:nvPr>
            <p:ph idx="1"/>
          </p:nvPr>
        </p:nvSpPr>
        <p:spPr/>
        <p:txBody>
          <a:bodyPr/>
          <a:lstStyle/>
          <a:p>
            <a:r>
              <a:rPr lang="en-US" dirty="0"/>
              <a:t>A systems analyst is an </a:t>
            </a:r>
            <a:r>
              <a:rPr lang="en-US" dirty="0" smtClean="0"/>
              <a:t>IT </a:t>
            </a:r>
            <a:r>
              <a:rPr lang="en-US" dirty="0"/>
              <a:t>professional who specializes in analyzing, designing and implementing information systems</a:t>
            </a:r>
            <a:r>
              <a:rPr lang="en-US" dirty="0" smtClean="0"/>
              <a:t>.</a:t>
            </a:r>
          </a:p>
          <a:p>
            <a:r>
              <a:rPr lang="en-US" dirty="0" smtClean="0"/>
              <a:t>Needs four skills</a:t>
            </a:r>
          </a:p>
          <a:p>
            <a:pPr lvl="1"/>
            <a:r>
              <a:rPr lang="en-US" dirty="0" smtClean="0"/>
              <a:t>Analytical Skills </a:t>
            </a:r>
            <a:r>
              <a:rPr lang="mr-IN" dirty="0" smtClean="0"/>
              <a:t>–</a:t>
            </a:r>
            <a:r>
              <a:rPr lang="en-US" dirty="0" smtClean="0"/>
              <a:t> skills enable to understand the organization and its function</a:t>
            </a:r>
          </a:p>
          <a:p>
            <a:pPr lvl="1"/>
            <a:r>
              <a:rPr lang="en-US" dirty="0" smtClean="0"/>
              <a:t>Technical skills </a:t>
            </a:r>
            <a:r>
              <a:rPr lang="mr-IN" dirty="0" smtClean="0"/>
              <a:t>–</a:t>
            </a:r>
            <a:r>
              <a:rPr lang="en-US" dirty="0" smtClean="0"/>
              <a:t> skills help to understand the potential and the limitation of IT</a:t>
            </a:r>
          </a:p>
          <a:p>
            <a:pPr lvl="1"/>
            <a:r>
              <a:rPr lang="en-US" dirty="0" smtClean="0"/>
              <a:t>Management skills </a:t>
            </a:r>
            <a:r>
              <a:rPr lang="mr-IN" dirty="0" smtClean="0"/>
              <a:t>–</a:t>
            </a:r>
            <a:r>
              <a:rPr lang="en-US" dirty="0" smtClean="0"/>
              <a:t> skills help to manage project, resources, risk and change</a:t>
            </a:r>
          </a:p>
          <a:p>
            <a:pPr lvl="1"/>
            <a:r>
              <a:rPr lang="en-US" dirty="0" smtClean="0"/>
              <a:t>Interpersonal skills </a:t>
            </a:r>
            <a:r>
              <a:rPr lang="mr-IN" dirty="0" smtClean="0"/>
              <a:t>–</a:t>
            </a:r>
            <a:r>
              <a:rPr lang="en-US" dirty="0" smtClean="0"/>
              <a:t> skills help to work with end users as well as with other analysts and programmer</a:t>
            </a:r>
            <a:endParaRPr lang="en-US" dirty="0"/>
          </a:p>
        </p:txBody>
      </p:sp>
    </p:spTree>
    <p:extLst>
      <p:ext uri="{BB962C8B-B14F-4D97-AF65-F5344CB8AC3E}">
        <p14:creationId xmlns:p14="http://schemas.microsoft.com/office/powerpoint/2010/main" val="13879236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23143" y="0"/>
            <a:ext cx="8345714" cy="6858000"/>
          </a:xfrm>
          <a:prstGeom prst="rect">
            <a:avLst/>
          </a:prstGeom>
        </p:spPr>
      </p:pic>
    </p:spTree>
    <p:extLst>
      <p:ext uri="{BB962C8B-B14F-4D97-AF65-F5344CB8AC3E}">
        <p14:creationId xmlns:p14="http://schemas.microsoft.com/office/powerpoint/2010/main" val="14412494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Programmers </a:t>
            </a:r>
            <a:endParaRPr lang="en-US" dirty="0"/>
          </a:p>
        </p:txBody>
      </p:sp>
      <p:sp>
        <p:nvSpPr>
          <p:cNvPr id="3" name="Content Placeholder 2"/>
          <p:cNvSpPr>
            <a:spLocks noGrp="1"/>
          </p:cNvSpPr>
          <p:nvPr>
            <p:ph idx="1"/>
          </p:nvPr>
        </p:nvSpPr>
        <p:spPr/>
        <p:txBody>
          <a:bodyPr/>
          <a:lstStyle/>
          <a:p>
            <a:r>
              <a:rPr lang="en-US" dirty="0" smtClean="0"/>
              <a:t>Programmers convert the system specifications given to them by the analysts into instruction the computer can understand</a:t>
            </a:r>
          </a:p>
          <a:p>
            <a:r>
              <a:rPr lang="en-US" dirty="0" smtClean="0"/>
              <a:t>Also writes program documentation and program for testing system</a:t>
            </a:r>
          </a:p>
          <a:p>
            <a:r>
              <a:rPr lang="en-US" dirty="0" smtClean="0"/>
              <a:t>Previously considered as an art but now code is improved as structural programming</a:t>
            </a:r>
          </a:p>
          <a:p>
            <a:r>
              <a:rPr lang="en-US" dirty="0" smtClean="0"/>
              <a:t>In structural programming, all computing instructions can be represented through the use of three simple structure : sequence, repetition and selection</a:t>
            </a:r>
          </a:p>
          <a:p>
            <a:r>
              <a:rPr lang="en-US" dirty="0" smtClean="0"/>
              <a:t>Very labor-intensive job</a:t>
            </a:r>
            <a:endParaRPr lang="en-US" dirty="0"/>
          </a:p>
        </p:txBody>
      </p:sp>
    </p:spTree>
    <p:extLst>
      <p:ext uri="{BB962C8B-B14F-4D97-AF65-F5344CB8AC3E}">
        <p14:creationId xmlns:p14="http://schemas.microsoft.com/office/powerpoint/2010/main" val="297971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will you learn</a:t>
            </a:r>
            <a:endParaRPr lang="en-US" dirty="0"/>
          </a:p>
        </p:txBody>
      </p:sp>
      <p:sp>
        <p:nvSpPr>
          <p:cNvPr id="3" name="Content Placeholder 2"/>
          <p:cNvSpPr>
            <a:spLocks noGrp="1"/>
          </p:cNvSpPr>
          <p:nvPr>
            <p:ph idx="1"/>
          </p:nvPr>
        </p:nvSpPr>
        <p:spPr/>
        <p:txBody>
          <a:bodyPr/>
          <a:lstStyle/>
          <a:p>
            <a:r>
              <a:rPr lang="en-US" dirty="0"/>
              <a:t>Introduction to system analysis and </a:t>
            </a:r>
            <a:r>
              <a:rPr lang="en-US" dirty="0" smtClean="0"/>
              <a:t>design</a:t>
            </a:r>
          </a:p>
          <a:p>
            <a:r>
              <a:rPr lang="en-US" dirty="0" smtClean="0"/>
              <a:t>Information </a:t>
            </a:r>
            <a:r>
              <a:rPr lang="en-US" dirty="0"/>
              <a:t>systems and its </a:t>
            </a:r>
            <a:r>
              <a:rPr lang="en-US" dirty="0" smtClean="0"/>
              <a:t>types </a:t>
            </a:r>
          </a:p>
          <a:p>
            <a:r>
              <a:rPr lang="en-US" dirty="0" smtClean="0"/>
              <a:t>Stakeholders </a:t>
            </a:r>
            <a:r>
              <a:rPr lang="en-US" dirty="0"/>
              <a:t>of information </a:t>
            </a:r>
            <a:r>
              <a:rPr lang="en-US" dirty="0" smtClean="0"/>
              <a:t>systems</a:t>
            </a:r>
          </a:p>
          <a:p>
            <a:r>
              <a:rPr lang="en-US" dirty="0" smtClean="0"/>
              <a:t>Systems </a:t>
            </a:r>
            <a:r>
              <a:rPr lang="en-US" dirty="0"/>
              <a:t>development life cycle and life cycle models (waterfall, spiral, </a:t>
            </a:r>
            <a:r>
              <a:rPr lang="en-US" dirty="0" smtClean="0"/>
              <a:t>prototype)</a:t>
            </a:r>
          </a:p>
          <a:p>
            <a:r>
              <a:rPr lang="en-US" dirty="0" smtClean="0"/>
              <a:t>Introduction </a:t>
            </a:r>
            <a:r>
              <a:rPr lang="en-US" dirty="0"/>
              <a:t>to CASE </a:t>
            </a:r>
            <a:r>
              <a:rPr lang="en-US" dirty="0" smtClean="0"/>
              <a:t>tools</a:t>
            </a:r>
          </a:p>
          <a:p>
            <a:endParaRPr lang="en-US" dirty="0"/>
          </a:p>
          <a:p>
            <a:endParaRPr lang="en-US" dirty="0"/>
          </a:p>
        </p:txBody>
      </p:sp>
    </p:spTree>
    <p:extLst>
      <p:ext uri="{BB962C8B-B14F-4D97-AF65-F5344CB8AC3E}">
        <p14:creationId xmlns:p14="http://schemas.microsoft.com/office/powerpoint/2010/main" val="19979747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managers</a:t>
            </a:r>
            <a:endParaRPr lang="en-US" dirty="0"/>
          </a:p>
        </p:txBody>
      </p:sp>
      <p:sp>
        <p:nvSpPr>
          <p:cNvPr id="3" name="Content Placeholder 2"/>
          <p:cNvSpPr>
            <a:spLocks noGrp="1"/>
          </p:cNvSpPr>
          <p:nvPr>
            <p:ph idx="1"/>
          </p:nvPr>
        </p:nvSpPr>
        <p:spPr/>
        <p:txBody>
          <a:bodyPr/>
          <a:lstStyle/>
          <a:p>
            <a:r>
              <a:rPr lang="en-US" dirty="0" smtClean="0"/>
              <a:t>Business managers are functional department heads and corporate executives</a:t>
            </a:r>
          </a:p>
          <a:p>
            <a:r>
              <a:rPr lang="en-US" dirty="0" smtClean="0"/>
              <a:t>They have power to fund development project and to allocate the resources necessary for the projects</a:t>
            </a:r>
          </a:p>
          <a:p>
            <a:r>
              <a:rPr lang="en-US" dirty="0" smtClean="0"/>
              <a:t>They are able to set general requirement and constraints for development project</a:t>
            </a:r>
          </a:p>
          <a:p>
            <a:r>
              <a:rPr lang="en-US" dirty="0" smtClean="0"/>
              <a:t>They set direction for system development, propose and approve projects, determine relative importance of projects and assign to other people in organization</a:t>
            </a:r>
            <a:endParaRPr lang="en-US" dirty="0"/>
          </a:p>
        </p:txBody>
      </p:sp>
    </p:spTree>
    <p:extLst>
      <p:ext uri="{BB962C8B-B14F-4D97-AF65-F5344CB8AC3E}">
        <p14:creationId xmlns:p14="http://schemas.microsoft.com/office/powerpoint/2010/main" val="672456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90969" y="0"/>
            <a:ext cx="10162831" cy="6553200"/>
          </a:xfrm>
          <a:prstGeom prst="rect">
            <a:avLst/>
          </a:prstGeom>
        </p:spPr>
      </p:pic>
    </p:spTree>
    <p:extLst>
      <p:ext uri="{BB962C8B-B14F-4D97-AF65-F5344CB8AC3E}">
        <p14:creationId xmlns:p14="http://schemas.microsoft.com/office/powerpoint/2010/main" val="1431721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Development Life Cycle</a:t>
            </a:r>
            <a:endParaRPr lang="en-US" dirty="0"/>
          </a:p>
        </p:txBody>
      </p:sp>
      <p:sp>
        <p:nvSpPr>
          <p:cNvPr id="3" name="Content Placeholder 2"/>
          <p:cNvSpPr>
            <a:spLocks noGrp="1"/>
          </p:cNvSpPr>
          <p:nvPr>
            <p:ph idx="1"/>
          </p:nvPr>
        </p:nvSpPr>
        <p:spPr/>
        <p:txBody>
          <a:bodyPr/>
          <a:lstStyle/>
          <a:p>
            <a:r>
              <a:rPr lang="en-US" dirty="0" smtClean="0"/>
              <a:t>System Development Life Cycle aka SDLC is a common methodology for system development in many organizations, featuring several phases that mark the progress of the systems analysis and design effort</a:t>
            </a:r>
          </a:p>
          <a:p>
            <a:endParaRPr lang="en-US" dirty="0"/>
          </a:p>
          <a:p>
            <a:r>
              <a:rPr lang="en-US" dirty="0" smtClean="0"/>
              <a:t>Number of phases depends on author to author from three to twenty identifiable phase</a:t>
            </a:r>
            <a:endParaRPr lang="en-US" dirty="0"/>
          </a:p>
        </p:txBody>
      </p:sp>
    </p:spTree>
    <p:extLst>
      <p:ext uri="{BB962C8B-B14F-4D97-AF65-F5344CB8AC3E}">
        <p14:creationId xmlns:p14="http://schemas.microsoft.com/office/powerpoint/2010/main" val="478414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Phases in SDLC</a:t>
            </a:r>
            <a:endParaRPr lang="en-US" dirty="0"/>
          </a:p>
        </p:txBody>
      </p:sp>
      <p:sp>
        <p:nvSpPr>
          <p:cNvPr id="3" name="Content Placeholder 2"/>
          <p:cNvSpPr>
            <a:spLocks noGrp="1"/>
          </p:cNvSpPr>
          <p:nvPr>
            <p:ph idx="1"/>
          </p:nvPr>
        </p:nvSpPr>
        <p:spPr/>
        <p:txBody>
          <a:bodyPr/>
          <a:lstStyle/>
          <a:p>
            <a:r>
              <a:rPr lang="en-US" altLang="en-US" sz="4000" dirty="0"/>
              <a:t>Phases in SDLC:</a:t>
            </a:r>
          </a:p>
          <a:p>
            <a:pPr lvl="1"/>
            <a:r>
              <a:rPr lang="en-US" altLang="en-US" sz="3600" dirty="0"/>
              <a:t>Planning</a:t>
            </a:r>
          </a:p>
          <a:p>
            <a:pPr lvl="1"/>
            <a:r>
              <a:rPr lang="en-US" altLang="en-US" sz="3600" dirty="0"/>
              <a:t>Analysis</a:t>
            </a:r>
          </a:p>
          <a:p>
            <a:pPr lvl="1"/>
            <a:r>
              <a:rPr lang="en-US" altLang="en-US" sz="3600" dirty="0"/>
              <a:t>Design</a:t>
            </a:r>
          </a:p>
          <a:p>
            <a:pPr lvl="1"/>
            <a:r>
              <a:rPr lang="en-US" altLang="en-US" sz="3600" dirty="0"/>
              <a:t>Implementation</a:t>
            </a:r>
          </a:p>
          <a:p>
            <a:pPr lvl="1"/>
            <a:r>
              <a:rPr lang="en-US" altLang="en-US" sz="3600" dirty="0"/>
              <a:t>Maintenance</a:t>
            </a:r>
          </a:p>
          <a:p>
            <a:endParaRPr lang="en-US" dirty="0"/>
          </a:p>
        </p:txBody>
      </p:sp>
    </p:spTree>
    <p:extLst>
      <p:ext uri="{BB962C8B-B14F-4D97-AF65-F5344CB8AC3E}">
        <p14:creationId xmlns:p14="http://schemas.microsoft.com/office/powerpoint/2010/main" val="1892984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nvPr>
        </p:nvSpPr>
        <p:spPr/>
        <p:txBody>
          <a:bodyPr/>
          <a:lstStyle/>
          <a:p>
            <a:pPr eaLnBrk="1" hangingPunct="1"/>
            <a:r>
              <a:rPr lang="en-US" altLang="en-US" sz="4000"/>
              <a:t>Systems Development Life Cycle (SDLC) (Cont.)</a:t>
            </a:r>
          </a:p>
        </p:txBody>
      </p:sp>
      <p:sp>
        <p:nvSpPr>
          <p:cNvPr id="13318" name="Rectangle 3"/>
          <p:cNvSpPr>
            <a:spLocks noGrp="1" noChangeArrowheads="1"/>
          </p:cNvSpPr>
          <p:nvPr>
            <p:ph type="body" idx="1"/>
          </p:nvPr>
        </p:nvSpPr>
        <p:spPr>
          <a:xfrm>
            <a:off x="838200" y="1828800"/>
            <a:ext cx="10515600" cy="4292600"/>
          </a:xfrm>
        </p:spPr>
        <p:txBody>
          <a:bodyPr>
            <a:normAutofit/>
          </a:bodyPr>
          <a:lstStyle/>
          <a:p>
            <a:pPr eaLnBrk="1" hangingPunct="1"/>
            <a:r>
              <a:rPr lang="en-US" altLang="en-US" b="1" dirty="0"/>
              <a:t>Planning</a:t>
            </a:r>
            <a:r>
              <a:rPr lang="en-US" altLang="en-US" dirty="0"/>
              <a:t> – an organization’s total information system needs are identified, analyzed, prioritized, and arranged</a:t>
            </a:r>
          </a:p>
          <a:p>
            <a:pPr eaLnBrk="1" hangingPunct="1"/>
            <a:r>
              <a:rPr lang="en-US" altLang="en-US" b="1" dirty="0"/>
              <a:t>Analysis</a:t>
            </a:r>
            <a:r>
              <a:rPr lang="en-US" altLang="en-US" dirty="0"/>
              <a:t> – system requirements are studied and structured</a:t>
            </a:r>
          </a:p>
          <a:p>
            <a:pPr eaLnBrk="1" hangingPunct="1"/>
            <a:r>
              <a:rPr lang="en-US" altLang="en-US" b="1" dirty="0"/>
              <a:t>Design</a:t>
            </a:r>
            <a:r>
              <a:rPr lang="en-US" altLang="en-US" dirty="0"/>
              <a:t> – a description of the recommended solution is converted into logical and then physical system </a:t>
            </a:r>
            <a:r>
              <a:rPr lang="en-US" altLang="en-US" dirty="0" smtClean="0"/>
              <a:t>specifications</a:t>
            </a:r>
          </a:p>
          <a:p>
            <a:pPr lvl="1"/>
            <a:r>
              <a:rPr lang="en-US" altLang="en-US" b="1" dirty="0"/>
              <a:t>Logical design</a:t>
            </a:r>
            <a:r>
              <a:rPr lang="en-US" altLang="en-US" dirty="0"/>
              <a:t> – all functional features of the system chosen for development in analysis are described independently of any computer platform </a:t>
            </a:r>
          </a:p>
          <a:p>
            <a:pPr lvl="1"/>
            <a:r>
              <a:rPr lang="en-US" altLang="en-US" b="1" dirty="0"/>
              <a:t>Physical design</a:t>
            </a:r>
            <a:r>
              <a:rPr lang="en-US" altLang="en-US" dirty="0"/>
              <a:t> – the logical specifications of the system from logical design are transformed into the technology-specific details from which all programming and system construction can be accomplished</a:t>
            </a:r>
          </a:p>
          <a:p>
            <a:pPr lvl="1"/>
            <a:endParaRPr lang="en-US" altLang="en-US" dirty="0"/>
          </a:p>
          <a:p>
            <a:pPr eaLnBrk="1" hangingPunct="1"/>
            <a:endParaRPr lang="en-US" altLang="en-US" dirty="0"/>
          </a:p>
        </p:txBody>
      </p:sp>
    </p:spTree>
    <p:extLst>
      <p:ext uri="{BB962C8B-B14F-4D97-AF65-F5344CB8AC3E}">
        <p14:creationId xmlns:p14="http://schemas.microsoft.com/office/powerpoint/2010/main" val="1870142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Grp="1" noChangeArrowheads="1"/>
          </p:cNvSpPr>
          <p:nvPr>
            <p:ph type="title"/>
          </p:nvPr>
        </p:nvSpPr>
        <p:spPr/>
        <p:txBody>
          <a:bodyPr/>
          <a:lstStyle/>
          <a:p>
            <a:pPr eaLnBrk="1" hangingPunct="1"/>
            <a:r>
              <a:rPr lang="en-US" altLang="en-US" sz="4000"/>
              <a:t>Systems Development Life Cycle (SDLC) (Cont.)</a:t>
            </a:r>
          </a:p>
        </p:txBody>
      </p:sp>
      <p:sp>
        <p:nvSpPr>
          <p:cNvPr id="15366" name="Rectangle 3"/>
          <p:cNvSpPr>
            <a:spLocks noGrp="1" noChangeArrowheads="1"/>
          </p:cNvSpPr>
          <p:nvPr>
            <p:ph type="body" idx="1"/>
          </p:nvPr>
        </p:nvSpPr>
        <p:spPr/>
        <p:txBody>
          <a:bodyPr/>
          <a:lstStyle/>
          <a:p>
            <a:pPr eaLnBrk="1" hangingPunct="1"/>
            <a:r>
              <a:rPr lang="en-US" altLang="en-US" b="1"/>
              <a:t>Implementation</a:t>
            </a:r>
            <a:r>
              <a:rPr lang="en-US" altLang="en-US"/>
              <a:t> – the information system is coded, tested, installed and supported in the organization</a:t>
            </a:r>
          </a:p>
          <a:p>
            <a:pPr eaLnBrk="1" hangingPunct="1"/>
            <a:r>
              <a:rPr lang="en-US" altLang="en-US" b="1"/>
              <a:t>Maintenance</a:t>
            </a:r>
            <a:r>
              <a:rPr lang="en-US" altLang="en-US"/>
              <a:t> – an information system is systematically repaired and improved</a:t>
            </a:r>
          </a:p>
        </p:txBody>
      </p:sp>
    </p:spTree>
    <p:extLst>
      <p:ext uri="{BB962C8B-B14F-4D97-AF65-F5344CB8AC3E}">
        <p14:creationId xmlns:p14="http://schemas.microsoft.com/office/powerpoint/2010/main" val="1359281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0"/>
            <a:ext cx="935494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2924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08000" y="365125"/>
            <a:ext cx="10566400" cy="6622790"/>
          </a:xfrm>
          <a:prstGeom prst="rect">
            <a:avLst/>
          </a:prstGeom>
        </p:spPr>
      </p:pic>
    </p:spTree>
    <p:extLst>
      <p:ext uri="{BB962C8B-B14F-4D97-AF65-F5344CB8AC3E}">
        <p14:creationId xmlns:p14="http://schemas.microsoft.com/office/powerpoint/2010/main" val="20367002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76" y="2166938"/>
            <a:ext cx="4556125" cy="286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Rectangle 5"/>
          <p:cNvSpPr>
            <a:spLocks noGrp="1" noChangeArrowheads="1"/>
          </p:cNvSpPr>
          <p:nvPr>
            <p:ph type="title"/>
          </p:nvPr>
        </p:nvSpPr>
        <p:spPr/>
        <p:txBody>
          <a:bodyPr/>
          <a:lstStyle/>
          <a:p>
            <a:pPr eaLnBrk="1" hangingPunct="1"/>
            <a:r>
              <a:rPr lang="en-US" altLang="en-US" sz="4000"/>
              <a:t>Standard and Evolutionary Views of SDLC</a:t>
            </a:r>
          </a:p>
        </p:txBody>
      </p:sp>
      <p:pic>
        <p:nvPicPr>
          <p:cNvPr id="12295" name="Picture 8" descr="Nonam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108200"/>
            <a:ext cx="4038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Rectangle 9"/>
          <p:cNvSpPr>
            <a:spLocks noChangeArrowheads="1"/>
          </p:cNvSpPr>
          <p:nvPr/>
        </p:nvSpPr>
        <p:spPr bwMode="auto">
          <a:xfrm>
            <a:off x="6553200" y="5105400"/>
            <a:ext cx="3810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b="1"/>
              <a:t>FIGURE 1-3  </a:t>
            </a:r>
            <a:r>
              <a:rPr lang="en-US" altLang="en-US"/>
              <a:t>Evolutionary model</a:t>
            </a:r>
          </a:p>
        </p:txBody>
      </p:sp>
      <p:sp>
        <p:nvSpPr>
          <p:cNvPr id="12297" name="Rectangle 10"/>
          <p:cNvSpPr>
            <a:spLocks noChangeArrowheads="1"/>
          </p:cNvSpPr>
          <p:nvPr/>
        </p:nvSpPr>
        <p:spPr bwMode="auto">
          <a:xfrm>
            <a:off x="1905000" y="5257801"/>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b="1"/>
              <a:t>FIGURE 1-2</a:t>
            </a:r>
          </a:p>
          <a:p>
            <a:pPr eaLnBrk="1" hangingPunct="1"/>
            <a:r>
              <a:rPr lang="en-US" altLang="en-US"/>
              <a:t>Systems development life cycle</a:t>
            </a:r>
          </a:p>
        </p:txBody>
      </p:sp>
    </p:spTree>
    <p:extLst>
      <p:ext uri="{BB962C8B-B14F-4D97-AF65-F5344CB8AC3E}">
        <p14:creationId xmlns:p14="http://schemas.microsoft.com/office/powerpoint/2010/main" val="1904547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Waterfall Model</a:t>
            </a:r>
            <a:endParaRPr lang="en-US" dirty="0"/>
          </a:p>
        </p:txBody>
      </p:sp>
      <p:sp>
        <p:nvSpPr>
          <p:cNvPr id="3" name="Content Placeholder 2"/>
          <p:cNvSpPr>
            <a:spLocks noGrp="1"/>
          </p:cNvSpPr>
          <p:nvPr>
            <p:ph idx="1"/>
          </p:nvPr>
        </p:nvSpPr>
        <p:spPr/>
        <p:txBody>
          <a:bodyPr/>
          <a:lstStyle/>
          <a:p>
            <a:r>
              <a:rPr lang="en-US" dirty="0" smtClean="0"/>
              <a:t>Waterfall </a:t>
            </a:r>
            <a:r>
              <a:rPr lang="en-US" dirty="0"/>
              <a:t>model is a relatively linear sequential design </a:t>
            </a:r>
            <a:endParaRPr lang="en-US" dirty="0" smtClean="0"/>
          </a:p>
          <a:p>
            <a:r>
              <a:rPr lang="en-US" dirty="0"/>
              <a:t>This structured approach looks at the system from a top-down </a:t>
            </a:r>
            <a:r>
              <a:rPr lang="en-US" dirty="0" smtClean="0"/>
              <a:t>view.</a:t>
            </a:r>
          </a:p>
          <a:p>
            <a:r>
              <a:rPr lang="en-US" dirty="0" smtClean="0"/>
              <a:t>It</a:t>
            </a:r>
            <a:r>
              <a:rPr lang="en-US" dirty="0"/>
              <a:t> is a formalized step by step approach to the systems development lifecycle (SDLC) which consists of phases or activities. </a:t>
            </a:r>
            <a:r>
              <a:rPr lang="en-US" dirty="0" smtClean="0"/>
              <a:t>T</a:t>
            </a:r>
          </a:p>
          <a:p>
            <a:r>
              <a:rPr lang="en-US" dirty="0"/>
              <a:t>T</a:t>
            </a:r>
            <a:r>
              <a:rPr lang="en-US" dirty="0" smtClean="0"/>
              <a:t>he </a:t>
            </a:r>
            <a:r>
              <a:rPr lang="en-US" dirty="0"/>
              <a:t>activities of one phase must be completed before moving to the next phase. At the completion of each activity or phase, a milestone has been reached and a document is produced to be approved by the stakeholders before </a:t>
            </a:r>
            <a:r>
              <a:rPr lang="en-US" dirty="0" smtClean="0"/>
              <a:t>moving to next phase</a:t>
            </a:r>
          </a:p>
          <a:p>
            <a:endParaRPr lang="en-US" dirty="0"/>
          </a:p>
        </p:txBody>
      </p:sp>
    </p:spTree>
    <p:extLst>
      <p:ext uri="{BB962C8B-B14F-4D97-AF65-F5344CB8AC3E}">
        <p14:creationId xmlns:p14="http://schemas.microsoft.com/office/powerpoint/2010/main" val="8405012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System </a:t>
            </a:r>
            <a:r>
              <a:rPr lang="en-US" dirty="0"/>
              <a:t>A</a:t>
            </a:r>
            <a:r>
              <a:rPr lang="en-US" dirty="0" smtClean="0"/>
              <a:t>nalysis &amp; Design</a:t>
            </a:r>
            <a:endParaRPr lang="en-US" dirty="0"/>
          </a:p>
        </p:txBody>
      </p:sp>
      <p:sp>
        <p:nvSpPr>
          <p:cNvPr id="3" name="Content Placeholder 2"/>
          <p:cNvSpPr>
            <a:spLocks noGrp="1"/>
          </p:cNvSpPr>
          <p:nvPr>
            <p:ph idx="1"/>
          </p:nvPr>
        </p:nvSpPr>
        <p:spPr/>
        <p:txBody>
          <a:bodyPr>
            <a:normAutofit lnSpcReduction="10000"/>
          </a:bodyPr>
          <a:lstStyle/>
          <a:p>
            <a:r>
              <a:rPr lang="en-US" dirty="0"/>
              <a:t>Systems development is systematic process which includes phases such as planning, analysis, design, deployment, and maintenance</a:t>
            </a:r>
            <a:r>
              <a:rPr lang="en-US" dirty="0" smtClean="0"/>
              <a:t>.</a:t>
            </a:r>
          </a:p>
          <a:p>
            <a:endParaRPr lang="en-US" dirty="0"/>
          </a:p>
          <a:p>
            <a:r>
              <a:rPr lang="en-US" dirty="0" smtClean="0"/>
              <a:t>It is a complex, challenging and stimulating organizational process that a team of business and system professionals use to develop and maintain computer-based information system</a:t>
            </a:r>
          </a:p>
          <a:p>
            <a:endParaRPr lang="en-US" dirty="0"/>
          </a:p>
          <a:p>
            <a:r>
              <a:rPr lang="en-US" dirty="0" smtClean="0"/>
              <a:t>Organizational improvement process</a:t>
            </a:r>
          </a:p>
          <a:p>
            <a:endParaRPr lang="en-US" dirty="0"/>
          </a:p>
          <a:p>
            <a:r>
              <a:rPr lang="en-US" dirty="0" smtClean="0"/>
              <a:t>An important (but not only) result of SAD is application software</a:t>
            </a:r>
            <a:endParaRPr lang="en-US" dirty="0"/>
          </a:p>
        </p:txBody>
      </p:sp>
    </p:spTree>
    <p:extLst>
      <p:ext uri="{BB962C8B-B14F-4D97-AF65-F5344CB8AC3E}">
        <p14:creationId xmlns:p14="http://schemas.microsoft.com/office/powerpoint/2010/main" val="2076132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3276600" y="365125"/>
            <a:ext cx="5638800" cy="5715000"/>
          </a:xfrm>
          <a:prstGeom prst="rect">
            <a:avLst/>
          </a:prstGeom>
        </p:spPr>
      </p:pic>
    </p:spTree>
    <p:extLst>
      <p:ext uri="{BB962C8B-B14F-4D97-AF65-F5344CB8AC3E}">
        <p14:creationId xmlns:p14="http://schemas.microsoft.com/office/powerpoint/2010/main" val="2256368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 of waterfall model</a:t>
            </a:r>
            <a:endParaRPr lang="en-US" dirty="0"/>
          </a:p>
        </p:txBody>
      </p:sp>
      <p:sp>
        <p:nvSpPr>
          <p:cNvPr id="3" name="Content Placeholder 2"/>
          <p:cNvSpPr>
            <a:spLocks noGrp="1"/>
          </p:cNvSpPr>
          <p:nvPr>
            <p:ph idx="1"/>
          </p:nvPr>
        </p:nvSpPr>
        <p:spPr/>
        <p:txBody>
          <a:bodyPr/>
          <a:lstStyle/>
          <a:p>
            <a:r>
              <a:rPr lang="en-US" dirty="0"/>
              <a:t>This model is simple and easy to understand and use.</a:t>
            </a:r>
          </a:p>
          <a:p>
            <a:r>
              <a:rPr lang="en-US" dirty="0"/>
              <a:t>It is easy to manage due to the rigidity of the model – each phase has specific deliverables and a review process.</a:t>
            </a:r>
          </a:p>
          <a:p>
            <a:r>
              <a:rPr lang="en-US" dirty="0"/>
              <a:t>In this model phases are processed and completed one at a time. Phases do not overlap.</a:t>
            </a:r>
          </a:p>
          <a:p>
            <a:r>
              <a:rPr lang="en-US" dirty="0"/>
              <a:t>Waterfall model works well for smaller projects where requirements are clearly defined and very well understood.</a:t>
            </a:r>
          </a:p>
          <a:p>
            <a:pPr marL="0" indent="0">
              <a:buNone/>
            </a:pPr>
            <a:endParaRPr lang="en-US" dirty="0"/>
          </a:p>
        </p:txBody>
      </p:sp>
    </p:spTree>
    <p:extLst>
      <p:ext uri="{BB962C8B-B14F-4D97-AF65-F5344CB8AC3E}">
        <p14:creationId xmlns:p14="http://schemas.microsoft.com/office/powerpoint/2010/main" val="1410252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 of Waterfall Model </a:t>
            </a:r>
            <a:endParaRPr lang="en-US" dirty="0"/>
          </a:p>
        </p:txBody>
      </p:sp>
      <p:sp>
        <p:nvSpPr>
          <p:cNvPr id="3" name="Content Placeholder 2"/>
          <p:cNvSpPr>
            <a:spLocks noGrp="1"/>
          </p:cNvSpPr>
          <p:nvPr>
            <p:ph idx="1"/>
          </p:nvPr>
        </p:nvSpPr>
        <p:spPr/>
        <p:txBody>
          <a:bodyPr/>
          <a:lstStyle/>
          <a:p>
            <a:r>
              <a:rPr lang="en-US" dirty="0" smtClean="0"/>
              <a:t>Once an application is in the testing stage, it is very difficult to go back and change something that was not well-thought out in the concept stage.</a:t>
            </a:r>
          </a:p>
          <a:p>
            <a:r>
              <a:rPr lang="en-US" dirty="0" smtClean="0"/>
              <a:t>No </a:t>
            </a:r>
            <a:r>
              <a:rPr lang="en-US" dirty="0"/>
              <a:t>working software is produced until late during the life cycle.</a:t>
            </a:r>
          </a:p>
          <a:p>
            <a:r>
              <a:rPr lang="en-US" dirty="0"/>
              <a:t>High amounts of risk and uncertainty.</a:t>
            </a:r>
          </a:p>
          <a:p>
            <a:r>
              <a:rPr lang="en-US" dirty="0"/>
              <a:t>Not a good model for complex and object-oriented projects.</a:t>
            </a:r>
          </a:p>
          <a:p>
            <a:r>
              <a:rPr lang="en-US" dirty="0"/>
              <a:t>Poor model for long and ongoing projects.</a:t>
            </a:r>
          </a:p>
          <a:p>
            <a:r>
              <a:rPr lang="en-US" dirty="0"/>
              <a:t>Not suitable for the projects where requirements are at a moderate to high risk of changing.</a:t>
            </a:r>
          </a:p>
          <a:p>
            <a:endParaRPr lang="en-US" dirty="0"/>
          </a:p>
        </p:txBody>
      </p:sp>
    </p:spTree>
    <p:extLst>
      <p:ext uri="{BB962C8B-B14F-4D97-AF65-F5344CB8AC3E}">
        <p14:creationId xmlns:p14="http://schemas.microsoft.com/office/powerpoint/2010/main" val="562172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 waterfall model</a:t>
            </a:r>
            <a:endParaRPr lang="en-US" dirty="0"/>
          </a:p>
        </p:txBody>
      </p:sp>
      <p:sp>
        <p:nvSpPr>
          <p:cNvPr id="3" name="Content Placeholder 2"/>
          <p:cNvSpPr>
            <a:spLocks noGrp="1"/>
          </p:cNvSpPr>
          <p:nvPr>
            <p:ph idx="1"/>
          </p:nvPr>
        </p:nvSpPr>
        <p:spPr/>
        <p:txBody>
          <a:bodyPr/>
          <a:lstStyle/>
          <a:p>
            <a:r>
              <a:rPr lang="en-US" dirty="0"/>
              <a:t>This model is used only when the requirements are very well known, clear and fixed.</a:t>
            </a:r>
          </a:p>
          <a:p>
            <a:r>
              <a:rPr lang="en-US" dirty="0"/>
              <a:t>Product definition is stable.</a:t>
            </a:r>
          </a:p>
          <a:p>
            <a:r>
              <a:rPr lang="en-US" dirty="0"/>
              <a:t>Technology is understood.</a:t>
            </a:r>
          </a:p>
          <a:p>
            <a:r>
              <a:rPr lang="en-US" dirty="0"/>
              <a:t>There are no ambiguous requirements</a:t>
            </a:r>
          </a:p>
          <a:p>
            <a:r>
              <a:rPr lang="en-US" dirty="0"/>
              <a:t>Ample resources with required expertise are available freely</a:t>
            </a:r>
          </a:p>
          <a:p>
            <a:r>
              <a:rPr lang="en-US" dirty="0"/>
              <a:t>The project is short</a:t>
            </a:r>
            <a:r>
              <a:rPr lang="en-US" dirty="0" smtClean="0"/>
              <a:t>.</a:t>
            </a:r>
            <a:endParaRPr lang="en-US" dirty="0"/>
          </a:p>
        </p:txBody>
      </p:sp>
    </p:spTree>
    <p:extLst>
      <p:ext uri="{BB962C8B-B14F-4D97-AF65-F5344CB8AC3E}">
        <p14:creationId xmlns:p14="http://schemas.microsoft.com/office/powerpoint/2010/main" val="1934632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Spiral Model</a:t>
            </a:r>
            <a:endParaRPr lang="en-US" dirty="0"/>
          </a:p>
        </p:txBody>
      </p:sp>
      <p:sp>
        <p:nvSpPr>
          <p:cNvPr id="3" name="Content Placeholder 2"/>
          <p:cNvSpPr>
            <a:spLocks noGrp="1"/>
          </p:cNvSpPr>
          <p:nvPr>
            <p:ph idx="1"/>
          </p:nvPr>
        </p:nvSpPr>
        <p:spPr/>
        <p:txBody>
          <a:bodyPr>
            <a:normAutofit fontScale="92500"/>
          </a:bodyPr>
          <a:lstStyle/>
          <a:p>
            <a:r>
              <a:rPr lang="en-US" dirty="0"/>
              <a:t>The spiral model is a risk-driven software development process model</a:t>
            </a:r>
            <a:r>
              <a:rPr lang="en-US" dirty="0" smtClean="0"/>
              <a:t>.</a:t>
            </a:r>
          </a:p>
          <a:p>
            <a:r>
              <a:rPr lang="en-US" dirty="0"/>
              <a:t>The spiral model has four phases: Planning, Risk Analysis, Engineering and Evaluation</a:t>
            </a:r>
            <a:r>
              <a:rPr lang="en-US" dirty="0" smtClean="0"/>
              <a:t>.</a:t>
            </a:r>
          </a:p>
          <a:p>
            <a:pPr lvl="1"/>
            <a:r>
              <a:rPr lang="en-US" b="1" dirty="0"/>
              <a:t>Planning Phase: </a:t>
            </a:r>
            <a:r>
              <a:rPr lang="en-US" dirty="0"/>
              <a:t>Requirements are gathered during the planning phase. </a:t>
            </a:r>
            <a:endParaRPr lang="en-US" dirty="0" smtClean="0"/>
          </a:p>
          <a:p>
            <a:pPr lvl="1"/>
            <a:r>
              <a:rPr lang="en-US" b="1" dirty="0"/>
              <a:t>Risk Analysis:</a:t>
            </a:r>
            <a:r>
              <a:rPr lang="en-US" dirty="0"/>
              <a:t> In the</a:t>
            </a:r>
            <a:r>
              <a:rPr lang="en-US" b="1" dirty="0"/>
              <a:t> risk analysis phase</a:t>
            </a:r>
            <a:r>
              <a:rPr lang="en-US" dirty="0"/>
              <a:t>, a process is undertaken to identify risk and alternate solutions.  A prototype is produced at the end of the risk analysis phase. If any risk is found during the risk analysis then alternate solutions are suggested and implemented</a:t>
            </a:r>
            <a:r>
              <a:rPr lang="en-US" dirty="0" smtClean="0"/>
              <a:t>.</a:t>
            </a:r>
          </a:p>
          <a:p>
            <a:pPr lvl="1"/>
            <a:r>
              <a:rPr lang="en-US" b="1" dirty="0"/>
              <a:t>Engineering Phase:</a:t>
            </a:r>
            <a:r>
              <a:rPr lang="en-US" dirty="0"/>
              <a:t> In this phase software is developed, along with testing at the end of the phase. Hence in this phase the development and testing is done</a:t>
            </a:r>
            <a:r>
              <a:rPr lang="en-US" dirty="0" smtClean="0"/>
              <a:t>.</a:t>
            </a:r>
          </a:p>
          <a:p>
            <a:pPr lvl="1"/>
            <a:r>
              <a:rPr lang="en-US" dirty="0"/>
              <a:t>E</a:t>
            </a:r>
            <a:r>
              <a:rPr lang="en-US" b="1" dirty="0"/>
              <a:t>valuation phase: </a:t>
            </a:r>
            <a:r>
              <a:rPr lang="en-US" dirty="0"/>
              <a:t>This phase allows the customer to evaluate the output of the project to date before the project continues to the next spiral.</a:t>
            </a:r>
          </a:p>
          <a:p>
            <a:endParaRPr lang="en-US" dirty="0"/>
          </a:p>
        </p:txBody>
      </p:sp>
    </p:spTree>
    <p:extLst>
      <p:ext uri="{BB962C8B-B14F-4D97-AF65-F5344CB8AC3E}">
        <p14:creationId xmlns:p14="http://schemas.microsoft.com/office/powerpoint/2010/main" val="11097778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84549" y="365125"/>
            <a:ext cx="6254507" cy="6086475"/>
          </a:xfrm>
          <a:prstGeom prst="rect">
            <a:avLst/>
          </a:prstGeom>
        </p:spPr>
      </p:pic>
    </p:spTree>
    <p:extLst>
      <p:ext uri="{BB962C8B-B14F-4D97-AF65-F5344CB8AC3E}">
        <p14:creationId xmlns:p14="http://schemas.microsoft.com/office/powerpoint/2010/main" val="5941013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Advantages of Spiral </a:t>
            </a:r>
            <a:r>
              <a:rPr lang="en-US" dirty="0" smtClean="0"/>
              <a:t>model</a:t>
            </a:r>
            <a:endParaRPr lang="en-US" dirty="0"/>
          </a:p>
        </p:txBody>
      </p:sp>
      <p:sp>
        <p:nvSpPr>
          <p:cNvPr id="3" name="Content Placeholder 2"/>
          <p:cNvSpPr>
            <a:spLocks noGrp="1"/>
          </p:cNvSpPr>
          <p:nvPr>
            <p:ph idx="1"/>
          </p:nvPr>
        </p:nvSpPr>
        <p:spPr/>
        <p:txBody>
          <a:bodyPr>
            <a:normAutofit lnSpcReduction="10000"/>
          </a:bodyPr>
          <a:lstStyle/>
          <a:p>
            <a:r>
              <a:rPr lang="en-US" dirty="0"/>
              <a:t>High amount of risk analysis hence, avoidance of Risk is enhanced</a:t>
            </a:r>
            <a:r>
              <a:rPr lang="en-US" dirty="0" smtClean="0"/>
              <a:t>.</a:t>
            </a:r>
          </a:p>
          <a:p>
            <a:endParaRPr lang="en-US" dirty="0"/>
          </a:p>
          <a:p>
            <a:r>
              <a:rPr lang="en-US" dirty="0"/>
              <a:t>Good for large and mission-critical projects</a:t>
            </a:r>
            <a:r>
              <a:rPr lang="en-US" dirty="0" smtClean="0"/>
              <a:t>.</a:t>
            </a:r>
          </a:p>
          <a:p>
            <a:endParaRPr lang="en-US" dirty="0"/>
          </a:p>
          <a:p>
            <a:r>
              <a:rPr lang="en-US" dirty="0"/>
              <a:t>Strong approval and documentation control</a:t>
            </a:r>
            <a:r>
              <a:rPr lang="en-US" dirty="0" smtClean="0"/>
              <a:t>.</a:t>
            </a:r>
          </a:p>
          <a:p>
            <a:endParaRPr lang="en-US" dirty="0"/>
          </a:p>
          <a:p>
            <a:r>
              <a:rPr lang="en-US" dirty="0"/>
              <a:t>Additional Functionality can be added at a </a:t>
            </a:r>
            <a:r>
              <a:rPr lang="en-US" dirty="0" smtClean="0"/>
              <a:t>later </a:t>
            </a:r>
            <a:r>
              <a:rPr lang="en-US" dirty="0"/>
              <a:t>date</a:t>
            </a:r>
            <a:r>
              <a:rPr lang="en-US" dirty="0" smtClean="0"/>
              <a:t>.</a:t>
            </a:r>
          </a:p>
          <a:p>
            <a:endParaRPr lang="en-US" dirty="0"/>
          </a:p>
          <a:p>
            <a:r>
              <a:rPr lang="en-US" dirty="0"/>
              <a:t>Software is produced early in the </a:t>
            </a:r>
            <a:r>
              <a:rPr lang="en-US" dirty="0" smtClean="0"/>
              <a:t>Software Life Cycle</a:t>
            </a:r>
            <a:endParaRPr lang="en-US" dirty="0"/>
          </a:p>
        </p:txBody>
      </p:sp>
    </p:spTree>
    <p:extLst>
      <p:ext uri="{BB962C8B-B14F-4D97-AF65-F5344CB8AC3E}">
        <p14:creationId xmlns:p14="http://schemas.microsoft.com/office/powerpoint/2010/main" val="200604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Disadvantages of Spiral </a:t>
            </a:r>
            <a:r>
              <a:rPr lang="en-US" b="1" dirty="0" smtClean="0"/>
              <a:t>model</a:t>
            </a:r>
            <a:endParaRPr lang="en-US" dirty="0"/>
          </a:p>
        </p:txBody>
      </p:sp>
      <p:sp>
        <p:nvSpPr>
          <p:cNvPr id="3" name="Content Placeholder 2"/>
          <p:cNvSpPr>
            <a:spLocks noGrp="1"/>
          </p:cNvSpPr>
          <p:nvPr>
            <p:ph idx="1"/>
          </p:nvPr>
        </p:nvSpPr>
        <p:spPr/>
        <p:txBody>
          <a:bodyPr/>
          <a:lstStyle/>
          <a:p>
            <a:r>
              <a:rPr lang="en-US" dirty="0"/>
              <a:t>Can be a costly model to use</a:t>
            </a:r>
            <a:r>
              <a:rPr lang="en-US" dirty="0" smtClean="0"/>
              <a:t>.</a:t>
            </a:r>
          </a:p>
          <a:p>
            <a:endParaRPr lang="en-US" dirty="0"/>
          </a:p>
          <a:p>
            <a:r>
              <a:rPr lang="en-US" dirty="0"/>
              <a:t>Risk analysis requires highly specific expertise</a:t>
            </a:r>
            <a:r>
              <a:rPr lang="en-US" dirty="0" smtClean="0"/>
              <a:t>.</a:t>
            </a:r>
          </a:p>
          <a:p>
            <a:endParaRPr lang="en-US" dirty="0"/>
          </a:p>
          <a:p>
            <a:r>
              <a:rPr lang="en-US" dirty="0"/>
              <a:t>Project’s success is highly dependent on the risk analysis phase</a:t>
            </a:r>
            <a:r>
              <a:rPr lang="en-US" dirty="0" smtClean="0"/>
              <a:t>.</a:t>
            </a:r>
          </a:p>
          <a:p>
            <a:endParaRPr lang="en-US" dirty="0"/>
          </a:p>
          <a:p>
            <a:r>
              <a:rPr lang="en-US" dirty="0"/>
              <a:t>Doesn’t work well for smaller projects.</a:t>
            </a:r>
          </a:p>
          <a:p>
            <a:endParaRPr lang="en-US" dirty="0"/>
          </a:p>
        </p:txBody>
      </p:sp>
    </p:spTree>
    <p:extLst>
      <p:ext uri="{BB962C8B-B14F-4D97-AF65-F5344CB8AC3E}">
        <p14:creationId xmlns:p14="http://schemas.microsoft.com/office/powerpoint/2010/main" val="639965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When to use Spiral model:</a:t>
            </a:r>
            <a:endParaRPr lang="en-US" dirty="0"/>
          </a:p>
        </p:txBody>
      </p:sp>
      <p:sp>
        <p:nvSpPr>
          <p:cNvPr id="3" name="Content Placeholder 2"/>
          <p:cNvSpPr>
            <a:spLocks noGrp="1"/>
          </p:cNvSpPr>
          <p:nvPr>
            <p:ph idx="1"/>
          </p:nvPr>
        </p:nvSpPr>
        <p:spPr/>
        <p:txBody>
          <a:bodyPr/>
          <a:lstStyle/>
          <a:p>
            <a:r>
              <a:rPr lang="en-US" dirty="0"/>
              <a:t>When costs and risk evaluation is important</a:t>
            </a:r>
          </a:p>
          <a:p>
            <a:r>
              <a:rPr lang="en-US" dirty="0"/>
              <a:t>For medium to high-risk projects</a:t>
            </a:r>
          </a:p>
          <a:p>
            <a:r>
              <a:rPr lang="en-US" dirty="0"/>
              <a:t>Long-term project commitment unwise because of potential changes to economic priorities</a:t>
            </a:r>
          </a:p>
          <a:p>
            <a:r>
              <a:rPr lang="en-US" dirty="0"/>
              <a:t>Users are unsure of their needs</a:t>
            </a:r>
          </a:p>
          <a:p>
            <a:r>
              <a:rPr lang="en-US" dirty="0"/>
              <a:t>Requirements are complex</a:t>
            </a:r>
          </a:p>
          <a:p>
            <a:r>
              <a:rPr lang="en-US" dirty="0"/>
              <a:t>New product line</a:t>
            </a:r>
          </a:p>
          <a:p>
            <a:r>
              <a:rPr lang="en-US" dirty="0"/>
              <a:t>Significant changes are expected (research and </a:t>
            </a:r>
            <a:r>
              <a:rPr lang="en-US" dirty="0" smtClean="0"/>
              <a:t>exploration</a:t>
            </a:r>
            <a:r>
              <a:rPr lang="en-US" dirty="0"/>
              <a:t>)</a:t>
            </a:r>
          </a:p>
        </p:txBody>
      </p:sp>
    </p:spTree>
    <p:extLst>
      <p:ext uri="{BB962C8B-B14F-4D97-AF65-F5344CB8AC3E}">
        <p14:creationId xmlns:p14="http://schemas.microsoft.com/office/powerpoint/2010/main" val="1148775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 Model</a:t>
            </a:r>
            <a:endParaRPr lang="en-US" dirty="0"/>
          </a:p>
        </p:txBody>
      </p:sp>
      <p:sp>
        <p:nvSpPr>
          <p:cNvPr id="3" name="Content Placeholder 2"/>
          <p:cNvSpPr>
            <a:spLocks noGrp="1"/>
          </p:cNvSpPr>
          <p:nvPr>
            <p:ph idx="1"/>
          </p:nvPr>
        </p:nvSpPr>
        <p:spPr/>
        <p:txBody>
          <a:bodyPr>
            <a:normAutofit lnSpcReduction="10000"/>
          </a:bodyPr>
          <a:lstStyle/>
          <a:p>
            <a:r>
              <a:rPr lang="en-US" dirty="0"/>
              <a:t>The basic idea in Prototype model is that instead of freezing the requirements before a design or coding can proceed, a throwaway prototype is built to understand the requirements. </a:t>
            </a:r>
            <a:endParaRPr lang="en-US" dirty="0" smtClean="0"/>
          </a:p>
          <a:p>
            <a:r>
              <a:rPr lang="en-US" dirty="0"/>
              <a:t>This prototype is developed based on the currently known requirements</a:t>
            </a:r>
            <a:r>
              <a:rPr lang="en-US" dirty="0" smtClean="0"/>
              <a:t>.</a:t>
            </a:r>
          </a:p>
          <a:p>
            <a:r>
              <a:rPr lang="en-US" dirty="0"/>
              <a:t>By using this prototype, the client can get an “actual feel” of the system, since the interactions with prototype can enable the client to better understand the requirements of the desired system. </a:t>
            </a:r>
            <a:endParaRPr lang="en-US" dirty="0" smtClean="0"/>
          </a:p>
          <a:p>
            <a:r>
              <a:rPr lang="en-US" dirty="0" smtClean="0"/>
              <a:t>Prototyping </a:t>
            </a:r>
            <a:r>
              <a:rPr lang="en-US" dirty="0"/>
              <a:t>is an attractive idea for complicated and large systems for which there is no manual process or existing system to help determining the requirements.</a:t>
            </a:r>
          </a:p>
        </p:txBody>
      </p:sp>
    </p:spTree>
    <p:extLst>
      <p:ext uri="{BB962C8B-B14F-4D97-AF65-F5344CB8AC3E}">
        <p14:creationId xmlns:p14="http://schemas.microsoft.com/office/powerpoint/2010/main" val="1133736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vs Design</a:t>
            </a:r>
            <a:endParaRPr lang="en-US" dirty="0"/>
          </a:p>
        </p:txBody>
      </p:sp>
      <p:sp>
        <p:nvSpPr>
          <p:cNvPr id="3" name="Content Placeholder 2"/>
          <p:cNvSpPr>
            <a:spLocks noGrp="1"/>
          </p:cNvSpPr>
          <p:nvPr>
            <p:ph idx="1"/>
          </p:nvPr>
        </p:nvSpPr>
        <p:spPr/>
        <p:txBody>
          <a:bodyPr numCol="2"/>
          <a:lstStyle/>
          <a:p>
            <a:pPr marL="0" indent="0" algn="ctr">
              <a:buNone/>
            </a:pPr>
            <a:r>
              <a:rPr lang="en-US" b="1" dirty="0" smtClean="0"/>
              <a:t>System Analysis</a:t>
            </a:r>
          </a:p>
          <a:p>
            <a:pPr lvl="1"/>
            <a:r>
              <a:rPr lang="en-US" dirty="0"/>
              <a:t>It is a process of collecting and interpreting facts, identifying the problems, and decomposition of a system into its components</a:t>
            </a:r>
            <a:r>
              <a:rPr lang="en-US" dirty="0" smtClean="0"/>
              <a:t>.</a:t>
            </a:r>
          </a:p>
          <a:p>
            <a:pPr lvl="1"/>
            <a:r>
              <a:rPr lang="en-US" dirty="0"/>
              <a:t>It is a problem solving technique that improves the system and ensures that all the components of the system work efficiently to accomplish their purpose</a:t>
            </a:r>
            <a:r>
              <a:rPr lang="en-US" dirty="0" smtClean="0"/>
              <a:t>.</a:t>
            </a:r>
          </a:p>
          <a:p>
            <a:pPr lvl="1"/>
            <a:r>
              <a:rPr lang="en-US" dirty="0"/>
              <a:t>Analysis specifies </a:t>
            </a:r>
            <a:r>
              <a:rPr lang="en-US" b="1" dirty="0"/>
              <a:t>what the system should do</a:t>
            </a:r>
            <a:r>
              <a:rPr lang="en-US" dirty="0" smtClean="0"/>
              <a:t>.</a:t>
            </a:r>
          </a:p>
          <a:p>
            <a:pPr marL="457200" lvl="1" indent="0" algn="ctr">
              <a:buNone/>
            </a:pPr>
            <a:r>
              <a:rPr lang="en-US" sz="2800" b="1" dirty="0" smtClean="0"/>
              <a:t>System Design</a:t>
            </a:r>
          </a:p>
          <a:p>
            <a:pPr lvl="1"/>
            <a:r>
              <a:rPr lang="en-US" dirty="0"/>
              <a:t>It is a process of planning a new business system or replacing an existing system by defining its components or modules to satisfy the specific requirements</a:t>
            </a:r>
            <a:r>
              <a:rPr lang="en-US" dirty="0" smtClean="0"/>
              <a:t>.</a:t>
            </a:r>
          </a:p>
          <a:p>
            <a:pPr marL="457200" lvl="1" indent="0">
              <a:buNone/>
            </a:pPr>
            <a:endParaRPr lang="en-US" dirty="0"/>
          </a:p>
          <a:p>
            <a:pPr lvl="1"/>
            <a:r>
              <a:rPr lang="en-US" dirty="0"/>
              <a:t>System Design focuses on </a:t>
            </a:r>
            <a:r>
              <a:rPr lang="en-US" b="1" dirty="0"/>
              <a:t>how to accomplish the objective of the system</a:t>
            </a:r>
            <a:r>
              <a:rPr lang="en-US" dirty="0"/>
              <a:t>.</a:t>
            </a:r>
          </a:p>
        </p:txBody>
      </p:sp>
    </p:spTree>
    <p:extLst>
      <p:ext uri="{BB962C8B-B14F-4D97-AF65-F5344CB8AC3E}">
        <p14:creationId xmlns:p14="http://schemas.microsoft.com/office/powerpoint/2010/main" val="1718027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91484" y="1690688"/>
            <a:ext cx="10562316" cy="4105275"/>
          </a:xfrm>
          <a:prstGeom prst="rect">
            <a:avLst/>
          </a:prstGeom>
        </p:spPr>
      </p:pic>
    </p:spTree>
    <p:extLst>
      <p:ext uri="{BB962C8B-B14F-4D97-AF65-F5344CB8AC3E}">
        <p14:creationId xmlns:p14="http://schemas.microsoft.com/office/powerpoint/2010/main" val="20756222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Advantages of Prototype </a:t>
            </a:r>
            <a:r>
              <a:rPr lang="en-US" dirty="0" smtClean="0"/>
              <a:t>model</a:t>
            </a:r>
            <a:endParaRPr lang="en-US" dirty="0"/>
          </a:p>
        </p:txBody>
      </p:sp>
      <p:sp>
        <p:nvSpPr>
          <p:cNvPr id="3" name="Content Placeholder 2"/>
          <p:cNvSpPr>
            <a:spLocks noGrp="1"/>
          </p:cNvSpPr>
          <p:nvPr>
            <p:ph idx="1"/>
          </p:nvPr>
        </p:nvSpPr>
        <p:spPr/>
        <p:txBody>
          <a:bodyPr/>
          <a:lstStyle/>
          <a:p>
            <a:r>
              <a:rPr lang="en-US" dirty="0"/>
              <a:t>Users are actively involved in the development</a:t>
            </a:r>
          </a:p>
          <a:p>
            <a:r>
              <a:rPr lang="en-US" dirty="0"/>
              <a:t>Since in this methodology a working model of the system is provided, the users get a better understanding of the system being developed.</a:t>
            </a:r>
          </a:p>
          <a:p>
            <a:r>
              <a:rPr lang="en-US" dirty="0"/>
              <a:t>Errors can be detected much earlier.</a:t>
            </a:r>
          </a:p>
          <a:p>
            <a:r>
              <a:rPr lang="en-US" dirty="0"/>
              <a:t>Quicker user feedback is available leading to better solutions.</a:t>
            </a:r>
          </a:p>
          <a:p>
            <a:r>
              <a:rPr lang="en-US" dirty="0"/>
              <a:t>Missing functionality can be identified easily</a:t>
            </a:r>
          </a:p>
          <a:p>
            <a:r>
              <a:rPr lang="en-US" dirty="0"/>
              <a:t>Confusing or difficult functions can be </a:t>
            </a:r>
            <a:r>
              <a:rPr lang="en-US" dirty="0" smtClean="0"/>
              <a:t>identified</a:t>
            </a:r>
            <a:endParaRPr lang="en-US" dirty="0"/>
          </a:p>
        </p:txBody>
      </p:sp>
    </p:spTree>
    <p:extLst>
      <p:ext uri="{BB962C8B-B14F-4D97-AF65-F5344CB8AC3E}">
        <p14:creationId xmlns:p14="http://schemas.microsoft.com/office/powerpoint/2010/main" val="205055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Disadvantages of Prototype model</a:t>
            </a:r>
            <a:r>
              <a:rPr lang="en-US" dirty="0" smtClean="0"/>
              <a:t>:</a:t>
            </a:r>
            <a:endParaRPr lang="en-US" dirty="0"/>
          </a:p>
        </p:txBody>
      </p:sp>
      <p:sp>
        <p:nvSpPr>
          <p:cNvPr id="3" name="Content Placeholder 2"/>
          <p:cNvSpPr>
            <a:spLocks noGrp="1"/>
          </p:cNvSpPr>
          <p:nvPr>
            <p:ph idx="1"/>
          </p:nvPr>
        </p:nvSpPr>
        <p:spPr/>
        <p:txBody>
          <a:bodyPr/>
          <a:lstStyle/>
          <a:p>
            <a:r>
              <a:rPr lang="en-US" dirty="0"/>
              <a:t>Leads to implementing and then repairing way of building systems</a:t>
            </a:r>
            <a:r>
              <a:rPr lang="en-US" dirty="0" smtClean="0"/>
              <a:t>.</a:t>
            </a:r>
          </a:p>
          <a:p>
            <a:endParaRPr lang="en-US" dirty="0"/>
          </a:p>
          <a:p>
            <a:endParaRPr lang="en-US" dirty="0" smtClean="0"/>
          </a:p>
          <a:p>
            <a:endParaRPr lang="en-US" dirty="0"/>
          </a:p>
          <a:p>
            <a:r>
              <a:rPr lang="en-US" dirty="0"/>
              <a:t>Practically, this methodology may increase the complexity of the system as scope of the system may expand beyond original plans.</a:t>
            </a:r>
          </a:p>
          <a:p>
            <a:endParaRPr lang="en-US" dirty="0"/>
          </a:p>
        </p:txBody>
      </p:sp>
    </p:spTree>
    <p:extLst>
      <p:ext uri="{BB962C8B-B14F-4D97-AF65-F5344CB8AC3E}">
        <p14:creationId xmlns:p14="http://schemas.microsoft.com/office/powerpoint/2010/main" val="1646558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When to use Prototype </a:t>
            </a:r>
            <a:r>
              <a:rPr lang="en-US" dirty="0" smtClean="0"/>
              <a:t>model</a:t>
            </a:r>
            <a:endParaRPr lang="en-US" dirty="0"/>
          </a:p>
        </p:txBody>
      </p:sp>
      <p:sp>
        <p:nvSpPr>
          <p:cNvPr id="3" name="Content Placeholder 2"/>
          <p:cNvSpPr>
            <a:spLocks noGrp="1"/>
          </p:cNvSpPr>
          <p:nvPr>
            <p:ph idx="1"/>
          </p:nvPr>
        </p:nvSpPr>
        <p:spPr/>
        <p:txBody>
          <a:bodyPr/>
          <a:lstStyle/>
          <a:p>
            <a:r>
              <a:rPr lang="en-US" dirty="0"/>
              <a:t>Prototype model should be used when the desired system needs to have a lot of interaction with the end users.</a:t>
            </a:r>
          </a:p>
          <a:p>
            <a:r>
              <a:rPr lang="en-US" dirty="0"/>
              <a:t>Typically, online systems, web interfaces have a very high amount of interaction with end users, are best suited for Prototype model. It might take a while for a system to be built that allows ease of use and needs minimal training for the end user.</a:t>
            </a:r>
          </a:p>
          <a:p>
            <a:r>
              <a:rPr lang="en-US" dirty="0"/>
              <a:t>Prototyping ensures that the end users constantly work with the system and provide a feedback which is incorporated in the prototype to result in a useable system. They are excellent for designing good human computer interface systems.</a:t>
            </a:r>
          </a:p>
          <a:p>
            <a:endParaRPr lang="en-US" dirty="0"/>
          </a:p>
        </p:txBody>
      </p:sp>
    </p:spTree>
    <p:extLst>
      <p:ext uri="{BB962C8B-B14F-4D97-AF65-F5344CB8AC3E}">
        <p14:creationId xmlns:p14="http://schemas.microsoft.com/office/powerpoint/2010/main" val="1721659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Tools</a:t>
            </a:r>
            <a:endParaRPr lang="en-US" dirty="0"/>
          </a:p>
        </p:txBody>
      </p:sp>
      <p:sp>
        <p:nvSpPr>
          <p:cNvPr id="3" name="Content Placeholder 2"/>
          <p:cNvSpPr>
            <a:spLocks noGrp="1"/>
          </p:cNvSpPr>
          <p:nvPr>
            <p:ph idx="1"/>
          </p:nvPr>
        </p:nvSpPr>
        <p:spPr/>
        <p:txBody>
          <a:bodyPr/>
          <a:lstStyle/>
          <a:p>
            <a:r>
              <a:rPr lang="en-US" dirty="0" smtClean="0"/>
              <a:t>Computer-Aided Software Engineering tools</a:t>
            </a:r>
          </a:p>
          <a:p>
            <a:r>
              <a:rPr lang="en-US" dirty="0" smtClean="0"/>
              <a:t>Software Tools that provide automated support for some portion of the system development process</a:t>
            </a:r>
          </a:p>
          <a:p>
            <a:r>
              <a:rPr lang="en-US" dirty="0" smtClean="0"/>
              <a:t>CASE tools are used to support a wide variety of SDLC activities</a:t>
            </a:r>
          </a:p>
          <a:p>
            <a:r>
              <a:rPr lang="en-US" dirty="0" smtClean="0"/>
              <a:t>Can be used to help in the project identification and selection, project initiation and planning, analysis, design, implementation and maintenance</a:t>
            </a:r>
          </a:p>
          <a:p>
            <a:r>
              <a:rPr lang="en-US" dirty="0" smtClean="0"/>
              <a:t>Examples: Series of IBM Rational tools, Argo UML, GNU debugger, SCCS (source code control system, track the change in source code)</a:t>
            </a:r>
            <a:endParaRPr lang="en-US" dirty="0"/>
          </a:p>
        </p:txBody>
      </p:sp>
    </p:spTree>
    <p:extLst>
      <p:ext uri="{BB962C8B-B14F-4D97-AF65-F5344CB8AC3E}">
        <p14:creationId xmlns:p14="http://schemas.microsoft.com/office/powerpoint/2010/main" val="938228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ChangeArrowheads="1"/>
          </p:cNvSpPr>
          <p:nvPr>
            <p:ph type="title"/>
          </p:nvPr>
        </p:nvSpPr>
        <p:spPr>
          <a:xfrm>
            <a:off x="1905000" y="228600"/>
            <a:ext cx="8229600" cy="1371600"/>
          </a:xfrm>
        </p:spPr>
        <p:txBody>
          <a:bodyPr/>
          <a:lstStyle/>
          <a:p>
            <a:pPr eaLnBrk="1" hangingPunct="1"/>
            <a:r>
              <a:rPr lang="en-US" altLang="en-US"/>
              <a:t>CASE Tools (Cont.)</a:t>
            </a:r>
          </a:p>
        </p:txBody>
      </p:sp>
      <p:sp>
        <p:nvSpPr>
          <p:cNvPr id="24582" name="Rectangle 9"/>
          <p:cNvSpPr>
            <a:spLocks noChangeArrowheads="1"/>
          </p:cNvSpPr>
          <p:nvPr/>
        </p:nvSpPr>
        <p:spPr bwMode="auto">
          <a:xfrm>
            <a:off x="7848600" y="2819400"/>
            <a:ext cx="2667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b="1"/>
              <a:t>FIGURE 1-11</a:t>
            </a:r>
          </a:p>
          <a:p>
            <a:pPr eaLnBrk="1" hangingPunct="1"/>
            <a:r>
              <a:rPr lang="en-US" altLang="en-US"/>
              <a:t>Screen shot of ArgoUML, an open source CASE tool</a:t>
            </a:r>
          </a:p>
          <a:p>
            <a:pPr eaLnBrk="1" hangingPunct="1"/>
            <a:endParaRPr lang="en-US" altLang="en-US"/>
          </a:p>
          <a:p>
            <a:pPr eaLnBrk="1" hangingPunct="1"/>
            <a:r>
              <a:rPr lang="en-US" altLang="en-US"/>
              <a:t>(</a:t>
            </a:r>
            <a:r>
              <a:rPr lang="en-US" altLang="en-US" i="1"/>
              <a:t>Source: http://argouml.tigris.org/)</a:t>
            </a:r>
            <a:endParaRPr lang="en-US" altLang="en-US"/>
          </a:p>
        </p:txBody>
      </p:sp>
      <p:pic>
        <p:nvPicPr>
          <p:cNvPr id="2458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4" y="1219201"/>
            <a:ext cx="5678487"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96392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Types of CASE tools</a:t>
            </a:r>
            <a:endParaRPr lang="en-US" dirty="0"/>
          </a:p>
        </p:txBody>
      </p:sp>
      <p:sp>
        <p:nvSpPr>
          <p:cNvPr id="3" name="Content Placeholder 2"/>
          <p:cNvSpPr>
            <a:spLocks noGrp="1"/>
          </p:cNvSpPr>
          <p:nvPr>
            <p:ph idx="1"/>
          </p:nvPr>
        </p:nvSpPr>
        <p:spPr/>
        <p:txBody>
          <a:bodyPr>
            <a:normAutofit fontScale="92500"/>
          </a:bodyPr>
          <a:lstStyle/>
          <a:p>
            <a:r>
              <a:rPr lang="en-US" altLang="en-US" dirty="0"/>
              <a:t>Diagramming tools enable graphical representation.</a:t>
            </a:r>
          </a:p>
          <a:p>
            <a:r>
              <a:rPr lang="en-US" altLang="en-US" dirty="0"/>
              <a:t>Computer displays and report generators help prototype how systems “look and feel”.</a:t>
            </a:r>
          </a:p>
          <a:p>
            <a:pPr>
              <a:lnSpc>
                <a:spcPct val="80000"/>
              </a:lnSpc>
            </a:pPr>
            <a:r>
              <a:rPr lang="en-US" altLang="en-US" dirty="0"/>
              <a:t>Analysis tools automatically check for consistency in diagrams, forms, and reports.</a:t>
            </a:r>
          </a:p>
          <a:p>
            <a:pPr>
              <a:lnSpc>
                <a:spcPct val="80000"/>
              </a:lnSpc>
            </a:pPr>
            <a:r>
              <a:rPr lang="en-US" altLang="en-US" dirty="0"/>
              <a:t>A central repository provides integrated storage of diagrams, reports, and project management specifications.</a:t>
            </a:r>
          </a:p>
          <a:p>
            <a:pPr>
              <a:lnSpc>
                <a:spcPct val="80000"/>
              </a:lnSpc>
            </a:pPr>
            <a:r>
              <a:rPr lang="en-US" altLang="en-US" dirty="0"/>
              <a:t>Documentation generators standardize technical and user documentation.</a:t>
            </a:r>
          </a:p>
          <a:p>
            <a:pPr>
              <a:lnSpc>
                <a:spcPct val="80000"/>
              </a:lnSpc>
            </a:pPr>
            <a:r>
              <a:rPr lang="en-US" altLang="en-US" dirty="0"/>
              <a:t>Code generators enable automatic generation of programs and database code directly from design documents, diagrams, forms, and reports.</a:t>
            </a:r>
          </a:p>
          <a:p>
            <a:endParaRPr lang="en-US" altLang="en-US" dirty="0"/>
          </a:p>
          <a:p>
            <a:endParaRPr lang="en-US" dirty="0"/>
          </a:p>
        </p:txBody>
      </p:sp>
    </p:spTree>
    <p:extLst>
      <p:ext uri="{BB962C8B-B14F-4D97-AF65-F5344CB8AC3E}">
        <p14:creationId xmlns:p14="http://schemas.microsoft.com/office/powerpoint/2010/main" val="1919777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 1"/>
          <p:cNvSpPr>
            <a:spLocks noGrp="1"/>
          </p:cNvSpPr>
          <p:nvPr>
            <p:ph type="title"/>
          </p:nvPr>
        </p:nvSpPr>
        <p:spPr/>
        <p:txBody>
          <a:bodyPr/>
          <a:lstStyle/>
          <a:p>
            <a:r>
              <a:rPr lang="en-US" altLang="en-US"/>
              <a:t>CASE Tools (Cont.)</a:t>
            </a:r>
          </a:p>
        </p:txBody>
      </p:sp>
      <p:pic>
        <p:nvPicPr>
          <p:cNvPr id="2560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0" y="1690688"/>
            <a:ext cx="10593002" cy="423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15338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ChangeArrowheads="1"/>
          </p:cNvSpPr>
          <p:nvPr>
            <p:ph type="title"/>
          </p:nvPr>
        </p:nvSpPr>
        <p:spPr/>
        <p:txBody>
          <a:bodyPr/>
          <a:lstStyle/>
          <a:p>
            <a:pPr eaLnBrk="1" hangingPunct="1"/>
            <a:r>
              <a:rPr lang="en-US" altLang="en-US" sz="4000"/>
              <a:t>Rapid Application Development (RAD)</a:t>
            </a:r>
          </a:p>
        </p:txBody>
      </p:sp>
      <p:sp>
        <p:nvSpPr>
          <p:cNvPr id="26630" name="Rectangle 3"/>
          <p:cNvSpPr>
            <a:spLocks noGrp="1" noChangeArrowheads="1"/>
          </p:cNvSpPr>
          <p:nvPr>
            <p:ph type="body" idx="1"/>
          </p:nvPr>
        </p:nvSpPr>
        <p:spPr>
          <a:xfrm>
            <a:off x="838200" y="1828800"/>
            <a:ext cx="10515600" cy="4521200"/>
          </a:xfrm>
        </p:spPr>
        <p:txBody>
          <a:bodyPr/>
          <a:lstStyle/>
          <a:p>
            <a:pPr eaLnBrk="1" hangingPunct="1"/>
            <a:r>
              <a:rPr lang="en-US" altLang="en-US" sz="3300" dirty="0"/>
              <a:t>Decreases design and implementation </a:t>
            </a:r>
            <a:r>
              <a:rPr lang="en-US" altLang="en-US" sz="3300" dirty="0" smtClean="0"/>
              <a:t>time</a:t>
            </a:r>
          </a:p>
          <a:p>
            <a:pPr eaLnBrk="1" hangingPunct="1"/>
            <a:endParaRPr lang="en-US" altLang="en-US" sz="3300" dirty="0"/>
          </a:p>
          <a:p>
            <a:pPr eaLnBrk="1" hangingPunct="1"/>
            <a:r>
              <a:rPr lang="en-US" altLang="en-US" sz="3300" dirty="0"/>
              <a:t>Involves:  extensive user involvement, prototyping, integrated  CASE tools, code </a:t>
            </a:r>
            <a:r>
              <a:rPr lang="en-US" altLang="en-US" sz="3300" dirty="0" smtClean="0"/>
              <a:t>generators</a:t>
            </a:r>
          </a:p>
          <a:p>
            <a:pPr eaLnBrk="1" hangingPunct="1"/>
            <a:endParaRPr lang="en-US" altLang="en-US" sz="3300" dirty="0"/>
          </a:p>
          <a:p>
            <a:pPr eaLnBrk="1" hangingPunct="1"/>
            <a:r>
              <a:rPr lang="en-US" altLang="en-US" sz="3300" dirty="0"/>
              <a:t>More focus on user interface and system function, less on detailed business analysis and system performance</a:t>
            </a:r>
          </a:p>
        </p:txBody>
      </p:sp>
    </p:spTree>
    <p:extLst>
      <p:ext uri="{BB962C8B-B14F-4D97-AF65-F5344CB8AC3E}">
        <p14:creationId xmlns:p14="http://schemas.microsoft.com/office/powerpoint/2010/main" val="13364504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a:xfrm>
            <a:off x="2130426" y="514350"/>
            <a:ext cx="7927975" cy="1093788"/>
          </a:xfrm>
        </p:spPr>
        <p:txBody>
          <a:bodyPr>
            <a:normAutofit fontScale="90000"/>
          </a:bodyPr>
          <a:lstStyle/>
          <a:p>
            <a:pPr eaLnBrk="1" hangingPunct="1"/>
            <a:r>
              <a:rPr lang="en-US" altLang="en-US" sz="4000"/>
              <a:t>Rapid Application Development (RAD) (Cont.)</a:t>
            </a:r>
          </a:p>
        </p:txBody>
      </p:sp>
      <p:pic>
        <p:nvPicPr>
          <p:cNvPr id="27654" name="Picture 7" descr="Nonam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1" y="1828800"/>
            <a:ext cx="521652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Rectangle 8"/>
          <p:cNvSpPr>
            <a:spLocks noChangeArrowheads="1"/>
          </p:cNvSpPr>
          <p:nvPr/>
        </p:nvSpPr>
        <p:spPr bwMode="auto">
          <a:xfrm>
            <a:off x="6553200" y="2438401"/>
            <a:ext cx="228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ltLang="en-US" b="1"/>
              <a:t>FIGURE 1-12</a:t>
            </a:r>
          </a:p>
          <a:p>
            <a:pPr eaLnBrk="1" hangingPunct="1"/>
            <a:r>
              <a:rPr lang="en-US" altLang="en-US"/>
              <a:t>RAD life cycle</a:t>
            </a:r>
          </a:p>
        </p:txBody>
      </p:sp>
    </p:spTree>
    <p:extLst>
      <p:ext uri="{BB962C8B-B14F-4D97-AF65-F5344CB8AC3E}">
        <p14:creationId xmlns:p14="http://schemas.microsoft.com/office/powerpoint/2010/main" val="6139933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5DCAB2C-3C5F-C24F-B67F-3673DF30AC4F}" type="slidenum">
              <a:rPr lang="en-US" altLang="en-US">
                <a:latin typeface="Arial Black" charset="0"/>
              </a:rPr>
              <a:pPr eaLnBrk="1" hangingPunct="1"/>
              <a:t>5</a:t>
            </a:fld>
            <a:endParaRPr lang="en-US" altLang="en-US">
              <a:latin typeface="Arial Black" charset="0"/>
            </a:endParaRPr>
          </a:p>
        </p:txBody>
      </p:sp>
      <p:sp>
        <p:nvSpPr>
          <p:cNvPr id="8197" name="Rectangle 2"/>
          <p:cNvSpPr>
            <a:spLocks noGrp="1" noChangeArrowheads="1"/>
          </p:cNvSpPr>
          <p:nvPr>
            <p:ph type="title"/>
          </p:nvPr>
        </p:nvSpPr>
        <p:spPr/>
        <p:txBody>
          <a:bodyPr/>
          <a:lstStyle/>
          <a:p>
            <a:pPr eaLnBrk="1" hangingPunct="1"/>
            <a:r>
              <a:rPr lang="en-US" altLang="en-US" sz="4000"/>
              <a:t>A Modern Approach to Systems Analysis and Design</a:t>
            </a:r>
          </a:p>
        </p:txBody>
      </p:sp>
      <p:sp>
        <p:nvSpPr>
          <p:cNvPr id="8198" name="Rectangle 3"/>
          <p:cNvSpPr>
            <a:spLocks noGrp="1" noChangeArrowheads="1"/>
          </p:cNvSpPr>
          <p:nvPr>
            <p:ph type="body" idx="1"/>
          </p:nvPr>
        </p:nvSpPr>
        <p:spPr/>
        <p:txBody>
          <a:bodyPr>
            <a:normAutofit lnSpcReduction="10000"/>
          </a:bodyPr>
          <a:lstStyle/>
          <a:p>
            <a:pPr eaLnBrk="1" hangingPunct="1">
              <a:lnSpc>
                <a:spcPct val="80000"/>
              </a:lnSpc>
            </a:pPr>
            <a:r>
              <a:rPr lang="en-US" altLang="en-US" dirty="0"/>
              <a:t>1950s: focus on efficient automation of existing processes</a:t>
            </a:r>
          </a:p>
          <a:p>
            <a:pPr eaLnBrk="1" hangingPunct="1">
              <a:lnSpc>
                <a:spcPct val="80000"/>
              </a:lnSpc>
            </a:pPr>
            <a:r>
              <a:rPr lang="en-US" altLang="en-US" dirty="0"/>
              <a:t>1960s: advent of procedural third generation languages (3GL) faster and more reliable computers</a:t>
            </a:r>
          </a:p>
          <a:p>
            <a:pPr eaLnBrk="1" hangingPunct="1">
              <a:lnSpc>
                <a:spcPct val="80000"/>
              </a:lnSpc>
            </a:pPr>
            <a:r>
              <a:rPr lang="en-US" altLang="en-US" dirty="0"/>
              <a:t>1970s: system development becomes more like an engineering </a:t>
            </a:r>
            <a:r>
              <a:rPr lang="en-US" altLang="en-US" dirty="0" smtClean="0"/>
              <a:t>discipline</a:t>
            </a:r>
          </a:p>
          <a:p>
            <a:pPr>
              <a:lnSpc>
                <a:spcPct val="80000"/>
              </a:lnSpc>
            </a:pPr>
            <a:r>
              <a:rPr lang="en-US" altLang="en-US" dirty="0" smtClean="0"/>
              <a:t>1980s: major breakthrough with 4GL, CASE tools, object-oriented methods</a:t>
            </a:r>
          </a:p>
          <a:p>
            <a:pPr>
              <a:lnSpc>
                <a:spcPct val="80000"/>
              </a:lnSpc>
            </a:pPr>
            <a:r>
              <a:rPr lang="en-US" altLang="en-US" dirty="0" smtClean="0"/>
              <a:t>1990s: focus on system integration, GUI applications, client/server platforms, Internet</a:t>
            </a:r>
          </a:p>
          <a:p>
            <a:pPr>
              <a:lnSpc>
                <a:spcPct val="80000"/>
              </a:lnSpc>
            </a:pPr>
            <a:r>
              <a:rPr lang="en-US" altLang="en-US" dirty="0" smtClean="0"/>
              <a:t>The new century: Web application development, wireless PDAs and smart phones, component-based applications, application service providers (ASP)</a:t>
            </a:r>
          </a:p>
          <a:p>
            <a:pPr eaLnBrk="1" hangingPunct="1">
              <a:lnSpc>
                <a:spcPct val="80000"/>
              </a:lnSpc>
            </a:pPr>
            <a:endParaRPr lang="en-US" altLang="en-US" dirty="0"/>
          </a:p>
        </p:txBody>
      </p:sp>
    </p:spTree>
    <p:extLst>
      <p:ext uri="{BB962C8B-B14F-4D97-AF65-F5344CB8AC3E}">
        <p14:creationId xmlns:p14="http://schemas.microsoft.com/office/powerpoint/2010/main" val="1894793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Modern System Analysis and Design  - Pearson</a:t>
            </a:r>
          </a:p>
          <a:p>
            <a:r>
              <a:rPr lang="en-US" dirty="0" smtClean="0">
                <a:hlinkClick r:id="rId2"/>
              </a:rPr>
              <a:t>www.tryqa.com</a:t>
            </a:r>
            <a:endParaRPr lang="en-US" dirty="0" smtClean="0"/>
          </a:p>
          <a:p>
            <a:r>
              <a:rPr lang="en-US" dirty="0">
                <a:hlinkClick r:id="rId3"/>
              </a:rPr>
              <a:t>https://www.tutorialspoint.com/system_analysis_and_design</a:t>
            </a:r>
            <a:r>
              <a:rPr lang="en-US" dirty="0" smtClean="0">
                <a:hlinkClick r:id="rId3"/>
              </a:rPr>
              <a:t>/</a:t>
            </a:r>
            <a:endParaRPr lang="en-US" dirty="0" smtClean="0"/>
          </a:p>
          <a:p>
            <a:endParaRPr lang="en-US" dirty="0" smtClean="0"/>
          </a:p>
          <a:p>
            <a:endParaRPr lang="en-US" dirty="0"/>
          </a:p>
        </p:txBody>
      </p:sp>
    </p:spTree>
    <p:extLst>
      <p:ext uri="{BB962C8B-B14F-4D97-AF65-F5344CB8AC3E}">
        <p14:creationId xmlns:p14="http://schemas.microsoft.com/office/powerpoint/2010/main" val="387681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0259510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il_f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82943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System and Its Type</a:t>
            </a:r>
            <a:endParaRPr lang="en-US" dirty="0"/>
          </a:p>
        </p:txBody>
      </p:sp>
      <p:sp>
        <p:nvSpPr>
          <p:cNvPr id="3" name="Content Placeholder 2"/>
          <p:cNvSpPr>
            <a:spLocks noGrp="1"/>
          </p:cNvSpPr>
          <p:nvPr>
            <p:ph idx="1"/>
          </p:nvPr>
        </p:nvSpPr>
        <p:spPr/>
        <p:txBody>
          <a:bodyPr/>
          <a:lstStyle/>
          <a:p>
            <a:r>
              <a:rPr lang="en-US" dirty="0"/>
              <a:t>A combination of hardware, software, infrastructure and trained personnel organized to facilitate planning, control, coordination, and decision making in an organization</a:t>
            </a:r>
            <a:r>
              <a:rPr lang="en-US" dirty="0" smtClean="0"/>
              <a:t>.</a:t>
            </a:r>
            <a:endParaRPr lang="en-US" dirty="0"/>
          </a:p>
          <a:p>
            <a:r>
              <a:rPr lang="en-US" dirty="0" smtClean="0"/>
              <a:t>Types</a:t>
            </a:r>
          </a:p>
          <a:p>
            <a:pPr lvl="1"/>
            <a:r>
              <a:rPr lang="en-US" dirty="0" smtClean="0"/>
              <a:t>Transaction processing systems</a:t>
            </a:r>
          </a:p>
          <a:p>
            <a:pPr lvl="1"/>
            <a:r>
              <a:rPr lang="en-US" dirty="0" smtClean="0"/>
              <a:t>Management information systems</a:t>
            </a:r>
          </a:p>
          <a:p>
            <a:pPr lvl="1"/>
            <a:r>
              <a:rPr lang="en-US" dirty="0" smtClean="0"/>
              <a:t>Decision support systems</a:t>
            </a:r>
          </a:p>
          <a:p>
            <a:pPr lvl="1"/>
            <a:r>
              <a:rPr lang="en-US" dirty="0" smtClean="0"/>
              <a:t>Expert systems</a:t>
            </a:r>
            <a:endParaRPr lang="en-US" dirty="0"/>
          </a:p>
        </p:txBody>
      </p:sp>
    </p:spTree>
    <p:extLst>
      <p:ext uri="{BB962C8B-B14F-4D97-AF65-F5344CB8AC3E}">
        <p14:creationId xmlns:p14="http://schemas.microsoft.com/office/powerpoint/2010/main" val="1572207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 Processing System</a:t>
            </a:r>
            <a:endParaRPr lang="en-US" dirty="0"/>
          </a:p>
        </p:txBody>
      </p:sp>
      <p:sp>
        <p:nvSpPr>
          <p:cNvPr id="3" name="Content Placeholder 2"/>
          <p:cNvSpPr>
            <a:spLocks noGrp="1"/>
          </p:cNvSpPr>
          <p:nvPr>
            <p:ph idx="1"/>
          </p:nvPr>
        </p:nvSpPr>
        <p:spPr/>
        <p:txBody>
          <a:bodyPr>
            <a:normAutofit fontScale="92500"/>
          </a:bodyPr>
          <a:lstStyle/>
          <a:p>
            <a:r>
              <a:rPr lang="en-US" dirty="0" smtClean="0"/>
              <a:t>Transaction Processing System (TPS) automate the handling of data about business activities or transactions, which can be thought of as simple, discrete event in the life of organization.</a:t>
            </a:r>
            <a:endParaRPr lang="en-US" dirty="0"/>
          </a:p>
          <a:p>
            <a:endParaRPr lang="en-US" dirty="0" smtClean="0"/>
          </a:p>
          <a:p>
            <a:r>
              <a:rPr lang="en-US" dirty="0" smtClean="0"/>
              <a:t>Data about each transaction are captured, transactions are verified and accepted or rejected and validated transactions are stored for latter use.</a:t>
            </a:r>
          </a:p>
          <a:p>
            <a:endParaRPr lang="en-US" dirty="0"/>
          </a:p>
          <a:p>
            <a:r>
              <a:rPr lang="en-US" dirty="0"/>
              <a:t>The following features are considered important in evaluating transaction processing </a:t>
            </a:r>
            <a:r>
              <a:rPr lang="en-US" dirty="0" smtClean="0"/>
              <a:t>systems.</a:t>
            </a:r>
          </a:p>
          <a:p>
            <a:pPr lvl="1"/>
            <a:r>
              <a:rPr lang="en-US" dirty="0" smtClean="0"/>
              <a:t>Performance, continuous availability, Data integrity, Ease of Use, Modular growth</a:t>
            </a:r>
          </a:p>
        </p:txBody>
      </p:sp>
    </p:spTree>
    <p:extLst>
      <p:ext uri="{BB962C8B-B14F-4D97-AF65-F5344CB8AC3E}">
        <p14:creationId xmlns:p14="http://schemas.microsoft.com/office/powerpoint/2010/main" val="1960340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Management Information System</a:t>
            </a:r>
            <a:endParaRPr lang="en-US" dirty="0"/>
          </a:p>
        </p:txBody>
      </p:sp>
      <p:sp>
        <p:nvSpPr>
          <p:cNvPr id="3" name="Content Placeholder 2"/>
          <p:cNvSpPr>
            <a:spLocks noGrp="1"/>
          </p:cNvSpPr>
          <p:nvPr>
            <p:ph idx="1"/>
          </p:nvPr>
        </p:nvSpPr>
        <p:spPr/>
        <p:txBody>
          <a:bodyPr/>
          <a:lstStyle/>
          <a:p>
            <a:r>
              <a:rPr lang="en-US" dirty="0" smtClean="0"/>
              <a:t>A management information aka MIS takes the relatively raw data available through a TPS and convers them into a meaningful aggregated form that managers need to conduct their responsibility</a:t>
            </a:r>
          </a:p>
          <a:p>
            <a:r>
              <a:rPr lang="en-US" dirty="0" smtClean="0"/>
              <a:t>Developing an MIS calls for a good understanding of what kind of information managers require and how managers use information in their jobs.</a:t>
            </a:r>
          </a:p>
          <a:p>
            <a:endParaRPr lang="en-US" dirty="0" smtClean="0"/>
          </a:p>
          <a:p>
            <a:r>
              <a:rPr lang="en-US" dirty="0" smtClean="0"/>
              <a:t>MIS often require data from several TPS</a:t>
            </a:r>
          </a:p>
          <a:p>
            <a:endParaRPr lang="en-US" dirty="0"/>
          </a:p>
        </p:txBody>
      </p:sp>
    </p:spTree>
    <p:extLst>
      <p:ext uri="{BB962C8B-B14F-4D97-AF65-F5344CB8AC3E}">
        <p14:creationId xmlns:p14="http://schemas.microsoft.com/office/powerpoint/2010/main" val="12912150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1788</TotalTime>
  <Words>1807</Words>
  <Application>Microsoft Macintosh PowerPoint</Application>
  <PresentationFormat>Widescreen</PresentationFormat>
  <Paragraphs>255</Paragraphs>
  <Slides>51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Calibri</vt:lpstr>
      <vt:lpstr>Calibri Light</vt:lpstr>
      <vt:lpstr>Mangal</vt:lpstr>
      <vt:lpstr>Arial</vt:lpstr>
      <vt:lpstr>Arial Black</vt:lpstr>
      <vt:lpstr>Tahoma</vt:lpstr>
      <vt:lpstr>Office Theme</vt:lpstr>
      <vt:lpstr>Overview of System analysis  &amp; Design (BIT270CO)</vt:lpstr>
      <vt:lpstr>What will you learn</vt:lpstr>
      <vt:lpstr>Introduction to System Analysis &amp; Design</vt:lpstr>
      <vt:lpstr>Analysis vs Design</vt:lpstr>
      <vt:lpstr>A Modern Approach to Systems Analysis and Design</vt:lpstr>
      <vt:lpstr>PowerPoint Presentation</vt:lpstr>
      <vt:lpstr>Information System and Its Type</vt:lpstr>
      <vt:lpstr>Transaction Processing System</vt:lpstr>
      <vt:lpstr>Management Information System</vt:lpstr>
      <vt:lpstr>Decision Support System</vt:lpstr>
      <vt:lpstr>Expert System</vt:lpstr>
      <vt:lpstr>Comparison of Different Systems</vt:lpstr>
      <vt:lpstr>Separating Data and Process that handles data </vt:lpstr>
      <vt:lpstr>Data vs Data flow vs Processing logic</vt:lpstr>
      <vt:lpstr>Stakeholders of information systems</vt:lpstr>
      <vt:lpstr>IS manager</vt:lpstr>
      <vt:lpstr>Systems Analysts</vt:lpstr>
      <vt:lpstr>PowerPoint Presentation</vt:lpstr>
      <vt:lpstr>Programmers </vt:lpstr>
      <vt:lpstr>Business managers</vt:lpstr>
      <vt:lpstr>PowerPoint Presentation</vt:lpstr>
      <vt:lpstr>System Development Life Cycle</vt:lpstr>
      <vt:lpstr>Phases in SDLC</vt:lpstr>
      <vt:lpstr>Systems Development Life Cycle (SDLC) (Cont.)</vt:lpstr>
      <vt:lpstr>Systems Development Life Cycle (SDLC) (Cont.)</vt:lpstr>
      <vt:lpstr>PowerPoint Presentation</vt:lpstr>
      <vt:lpstr>PowerPoint Presentation</vt:lpstr>
      <vt:lpstr>Standard and Evolutionary Views of SDLC</vt:lpstr>
      <vt:lpstr>Waterfall Model</vt:lpstr>
      <vt:lpstr>PowerPoint Presentation</vt:lpstr>
      <vt:lpstr>Advantage of waterfall model</vt:lpstr>
      <vt:lpstr>Disadvantages of Waterfall Model </vt:lpstr>
      <vt:lpstr>When to use waterfall model</vt:lpstr>
      <vt:lpstr>Spiral Model</vt:lpstr>
      <vt:lpstr>PowerPoint Presentation</vt:lpstr>
      <vt:lpstr>Advantages of Spiral model</vt:lpstr>
      <vt:lpstr>Disadvantages of Spiral model</vt:lpstr>
      <vt:lpstr> When to use Spiral model:</vt:lpstr>
      <vt:lpstr>Prototype Model</vt:lpstr>
      <vt:lpstr>PowerPoint Presentation</vt:lpstr>
      <vt:lpstr>Advantages of Prototype model</vt:lpstr>
      <vt:lpstr>Disadvantages of Prototype model:</vt:lpstr>
      <vt:lpstr>When to use Prototype model</vt:lpstr>
      <vt:lpstr>CASE Tools</vt:lpstr>
      <vt:lpstr>CASE Tools (Cont.)</vt:lpstr>
      <vt:lpstr>General Types of CASE tools</vt:lpstr>
      <vt:lpstr>CASE Tools (Cont.)</vt:lpstr>
      <vt:lpstr>Rapid Application Development (RAD)</vt:lpstr>
      <vt:lpstr>Rapid Application Development (RAD) (Cont.)</vt:lpstr>
      <vt:lpstr>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analysis  &amp; Design (BIT270Co)</dc:title>
  <dc:creator>Microsoft Office User</dc:creator>
  <cp:lastModifiedBy>Microsoft Office User</cp:lastModifiedBy>
  <cp:revision>31</cp:revision>
  <dcterms:created xsi:type="dcterms:W3CDTF">2018-11-20T04:00:22Z</dcterms:created>
  <dcterms:modified xsi:type="dcterms:W3CDTF">2018-11-25T05:58:33Z</dcterms:modified>
</cp:coreProperties>
</file>